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handoutMasterIdLst>
    <p:handoutMasterId r:id="rId14"/>
  </p:handoutMasterIdLst>
  <p:sldIdLst>
    <p:sldId id="414" r:id="rId2"/>
    <p:sldId id="301" r:id="rId3"/>
    <p:sldId id="464" r:id="rId4"/>
    <p:sldId id="463" r:id="rId5"/>
    <p:sldId id="482" r:id="rId6"/>
    <p:sldId id="430" r:id="rId7"/>
    <p:sldId id="289" r:id="rId8"/>
    <p:sldId id="433" r:id="rId9"/>
    <p:sldId id="484" r:id="rId10"/>
    <p:sldId id="485" r:id="rId11"/>
    <p:sldId id="487" r:id="rId1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Glenn" initials="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a:srgbClr val="15015F"/>
    <a:srgbClr val="0432FF"/>
    <a:srgbClr val="0118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8" autoAdjust="0"/>
    <p:restoredTop sz="86529" autoAdjust="0"/>
  </p:normalViewPr>
  <p:slideViewPr>
    <p:cSldViewPr snapToGrid="0" snapToObjects="1">
      <p:cViewPr varScale="1">
        <p:scale>
          <a:sx n="124" d="100"/>
          <a:sy n="124" d="100"/>
        </p:scale>
        <p:origin x="164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8" d="100"/>
          <a:sy n="98" d="100"/>
        </p:scale>
        <p:origin x="200" y="11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04DC619-945D-E949-A14F-A9891E1EA3BE}" type="datetimeFigureOut">
              <a:rPr lang="en-US" smtClean="0"/>
              <a:t>4/23/20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600E2E6-5893-CD49-A33E-3E3AADD3E25F}" type="slidenum">
              <a:rPr lang="en-US" smtClean="0"/>
              <a:t>‹#›</a:t>
            </a:fld>
            <a:endParaRPr lang="en-US"/>
          </a:p>
        </p:txBody>
      </p:sp>
    </p:spTree>
    <p:extLst>
      <p:ext uri="{BB962C8B-B14F-4D97-AF65-F5344CB8AC3E}">
        <p14:creationId xmlns:p14="http://schemas.microsoft.com/office/powerpoint/2010/main" val="1129642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FC01B57-BA31-7241-8C6B-E589FB7211A7}" type="datetimeFigureOut">
              <a:rPr lang="en-US" smtClean="0"/>
              <a:t>4/23/20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83A6124-AC86-1F42-B6BA-5DFE4E94EF88}" type="slidenum">
              <a:rPr lang="en-US" smtClean="0"/>
              <a:t>‹#›</a:t>
            </a:fld>
            <a:endParaRPr lang="en-US"/>
          </a:p>
        </p:txBody>
      </p:sp>
    </p:spTree>
    <p:extLst>
      <p:ext uri="{BB962C8B-B14F-4D97-AF65-F5344CB8AC3E}">
        <p14:creationId xmlns:p14="http://schemas.microsoft.com/office/powerpoint/2010/main" val="47226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1</a:t>
            </a:fld>
            <a:endParaRPr lang="en-US" dirty="0"/>
          </a:p>
        </p:txBody>
      </p:sp>
    </p:spTree>
    <p:extLst>
      <p:ext uri="{BB962C8B-B14F-4D97-AF65-F5344CB8AC3E}">
        <p14:creationId xmlns:p14="http://schemas.microsoft.com/office/powerpoint/2010/main" val="34248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rtl="0" fontAlgn="base"/>
            <a:r>
              <a:rPr lang="en-US" sz="1200" b="0" i="0" u="none" strike="noStrike" kern="1200" dirty="0">
                <a:solidFill>
                  <a:schemeClr val="tx1"/>
                </a:solidFill>
                <a:effectLst/>
                <a:latin typeface="+mn-lt"/>
                <a:ea typeface="+mn-ea"/>
                <a:cs typeface="+mn-cs"/>
              </a:rPr>
              <a:t>The program is up for reauthorization right now, has passed both Senate and House at different times. Last Congress, it passed the Senate and not the House. This Congress, the House version already passed in a larger package and the Senate version has been reported out of committee but not yet passed (almost there…!).</a:t>
            </a:r>
          </a:p>
          <a:p>
            <a:pPr lvl="2"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THANK THEM for funding in the last appropriations bills note we will discuss gliders at our next webinar.</a:t>
            </a:r>
          </a:p>
          <a:p>
            <a:pPr lvl="2" rtl="0" fontAlgn="base"/>
            <a:r>
              <a:rPr lang="en-US" sz="1200" b="0" i="0" u="none" strike="noStrike" kern="1200" dirty="0">
                <a:solidFill>
                  <a:schemeClr val="tx1"/>
                </a:solidFill>
                <a:effectLst/>
                <a:latin typeface="+mn-lt"/>
                <a:ea typeface="+mn-ea"/>
                <a:cs typeface="+mn-cs"/>
              </a:rPr>
              <a:t>Use bolded report language to segue into HF Radar section, introduce Hugh</a:t>
            </a:r>
          </a:p>
          <a:p>
            <a:pPr lvl="2" rtl="0" fontAlgn="base"/>
            <a:endParaRPr lang="en-US" sz="12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2 minutes maximum</a:t>
            </a:r>
          </a:p>
          <a:p>
            <a:endParaRPr lang="en-US" dirty="0"/>
          </a:p>
        </p:txBody>
      </p:sp>
      <p:sp>
        <p:nvSpPr>
          <p:cNvPr id="4" name="Slide Number Placeholder 3"/>
          <p:cNvSpPr>
            <a:spLocks noGrp="1"/>
          </p:cNvSpPr>
          <p:nvPr>
            <p:ph type="sldNum" sz="quarter" idx="5"/>
          </p:nvPr>
        </p:nvSpPr>
        <p:spPr/>
        <p:txBody>
          <a:bodyPr/>
          <a:lstStyle/>
          <a:p>
            <a:fld id="{72DE5A24-1235-4060-9257-06F851143A6F}" type="slidenum">
              <a:rPr lang="en-US" smtClean="0"/>
              <a:t>3</a:t>
            </a:fld>
            <a:endParaRPr lang="en-US"/>
          </a:p>
        </p:txBody>
      </p:sp>
    </p:spTree>
    <p:extLst>
      <p:ext uri="{BB962C8B-B14F-4D97-AF65-F5344CB8AC3E}">
        <p14:creationId xmlns:p14="http://schemas.microsoft.com/office/powerpoint/2010/main" val="34040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85136F13-C3CB-B44E-93C4-DB543E7D05D0}" type="slidenum">
              <a:rPr lang="en-US" sz="1200"/>
              <a:pPr eaLnBrk="1" hangingPunct="1"/>
              <a:t>4</a:t>
            </a:fld>
            <a:endParaRPr lang="en-US" sz="1200"/>
          </a:p>
        </p:txBody>
      </p:sp>
    </p:spTree>
    <p:extLst>
      <p:ext uri="{BB962C8B-B14F-4D97-AF65-F5344CB8AC3E}">
        <p14:creationId xmlns:p14="http://schemas.microsoft.com/office/powerpoint/2010/main" val="384937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Sends a radar</a:t>
            </a:r>
            <a:r>
              <a:rPr lang="en-US" baseline="0" dirty="0"/>
              <a:t> signal out across the water</a:t>
            </a:r>
          </a:p>
          <a:p>
            <a:r>
              <a:rPr lang="en-US" baseline="0" dirty="0"/>
              <a:t>About as much energy as a 100w light bulb</a:t>
            </a:r>
          </a:p>
          <a:p>
            <a:r>
              <a:rPr lang="en-US" dirty="0"/>
              <a:t>3 types of networks with 3 resolutions</a:t>
            </a:r>
          </a:p>
          <a:p>
            <a:r>
              <a:rPr lang="en-US" dirty="0"/>
              <a:t>The</a:t>
            </a:r>
            <a:r>
              <a:rPr lang="en-US" baseline="0" dirty="0"/>
              <a:t> mid range also measure wave height just offshore. </a:t>
            </a:r>
          </a:p>
        </p:txBody>
      </p:sp>
      <p:sp>
        <p:nvSpPr>
          <p:cNvPr id="4" name="Slide Number Placeholder 3"/>
          <p:cNvSpPr>
            <a:spLocks noGrp="1"/>
          </p:cNvSpPr>
          <p:nvPr>
            <p:ph type="sldNum" sz="quarter" idx="10"/>
          </p:nvPr>
        </p:nvSpPr>
        <p:spPr/>
        <p:txBody>
          <a:bodyPr/>
          <a:lstStyle/>
          <a:p>
            <a:fld id="{983A6124-AC86-1F42-B6BA-5DFE4E94EF88}" type="slidenum">
              <a:rPr lang="en-US" smtClean="0"/>
              <a:t>5</a:t>
            </a:fld>
            <a:endParaRPr lang="en-US"/>
          </a:p>
        </p:txBody>
      </p:sp>
    </p:spTree>
    <p:extLst>
      <p:ext uri="{BB962C8B-B14F-4D97-AF65-F5344CB8AC3E}">
        <p14:creationId xmlns:p14="http://schemas.microsoft.com/office/powerpoint/2010/main" val="401042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331856-608B-C14E-9792-80CB9F0AD0D9}" type="slidenum">
              <a:rPr lang="en-US"/>
              <a:pPr>
                <a:defRPr/>
              </a:pPr>
              <a:t>7</a:t>
            </a:fld>
            <a:endParaRPr lang="en-US"/>
          </a:p>
        </p:txBody>
      </p:sp>
      <p:sp>
        <p:nvSpPr>
          <p:cNvPr id="562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2179"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Here are the initial deployment positions for our SLDMBs.  From these records we selected only those that exceeded 4 days in length</a:t>
            </a:r>
            <a:endParaRPr lang="en-US" sz="900">
              <a:cs typeface="+mn-cs"/>
            </a:endParaRPr>
          </a:p>
        </p:txBody>
      </p:sp>
    </p:spTree>
    <p:extLst>
      <p:ext uri="{BB962C8B-B14F-4D97-AF65-F5344CB8AC3E}">
        <p14:creationId xmlns:p14="http://schemas.microsoft.com/office/powerpoint/2010/main" val="353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3A6124-AC86-1F42-B6BA-5DFE4E94EF88}" type="slidenum">
              <a:rPr lang="en-US" smtClean="0"/>
              <a:t>8</a:t>
            </a:fld>
            <a:endParaRPr lang="en-US"/>
          </a:p>
        </p:txBody>
      </p:sp>
    </p:spTree>
    <p:extLst>
      <p:ext uri="{BB962C8B-B14F-4D97-AF65-F5344CB8AC3E}">
        <p14:creationId xmlns:p14="http://schemas.microsoft.com/office/powerpoint/2010/main" val="260284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data during a </a:t>
            </a:r>
            <a:r>
              <a:rPr lang="en-US" baseline="0" dirty="0" err="1"/>
              <a:t>noreeaster</a:t>
            </a:r>
            <a:r>
              <a:rPr lang="en-US" baseline="0" dirty="0"/>
              <a:t>.</a:t>
            </a:r>
          </a:p>
          <a:p>
            <a:r>
              <a:rPr lang="en-US" baseline="0" dirty="0"/>
              <a:t>Surface currents match up with center of the low. </a:t>
            </a:r>
          </a:p>
          <a:p>
            <a:r>
              <a:rPr lang="en-US" baseline="0" dirty="0"/>
              <a:t>Data can be used to better pinpoint location of a low offshore - NWS</a:t>
            </a:r>
            <a:endParaRPr lang="en-US" dirty="0"/>
          </a:p>
        </p:txBody>
      </p:sp>
      <p:sp>
        <p:nvSpPr>
          <p:cNvPr id="4" name="Slide Number Placeholder 3"/>
          <p:cNvSpPr>
            <a:spLocks noGrp="1"/>
          </p:cNvSpPr>
          <p:nvPr>
            <p:ph type="sldNum" sz="quarter" idx="10"/>
          </p:nvPr>
        </p:nvSpPr>
        <p:spPr/>
        <p:txBody>
          <a:bodyPr/>
          <a:lstStyle/>
          <a:p>
            <a:fld id="{983A6124-AC86-1F42-B6BA-5DFE4E94EF88}" type="slidenum">
              <a:rPr lang="en-US" smtClean="0"/>
              <a:t>9</a:t>
            </a:fld>
            <a:endParaRPr lang="en-US"/>
          </a:p>
        </p:txBody>
      </p:sp>
    </p:spTree>
    <p:extLst>
      <p:ext uri="{BB962C8B-B14F-4D97-AF65-F5344CB8AC3E}">
        <p14:creationId xmlns:p14="http://schemas.microsoft.com/office/powerpoint/2010/main" val="236027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4/23/20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95141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141807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1876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25B144-F66F-6447-B0C6-8953961C2AA5}" type="datetimeFigureOut">
              <a:rPr lang="en-US" smtClean="0"/>
              <a:t>4/23/20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268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5B144-F66F-6447-B0C6-8953961C2AA5}" type="datetimeFigureOut">
              <a:rPr lang="en-US" smtClean="0"/>
              <a:t>4/23/20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1742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25B144-F66F-6447-B0C6-8953961C2AA5}" type="datetimeFigureOut">
              <a:rPr lang="en-US" smtClean="0"/>
              <a:t>4/23/20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95118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25B144-F66F-6447-B0C6-8953961C2AA5}" type="datetimeFigureOut">
              <a:rPr lang="en-US" smtClean="0"/>
              <a:t>4/23/20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422073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25B144-F66F-6447-B0C6-8953961C2AA5}" type="datetimeFigureOut">
              <a:rPr lang="en-US" smtClean="0"/>
              <a:t>4/23/20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30596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384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4/23/20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80450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5B144-F66F-6447-B0C6-8953961C2AA5}" type="datetimeFigureOut">
              <a:rPr lang="en-US" smtClean="0"/>
              <a:t>4/23/20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F4556-5352-4241-B221-856EDA9E7D6E}" type="slidenum">
              <a:rPr lang="en-US" smtClean="0"/>
              <a:t>‹#›</a:t>
            </a:fld>
            <a:endParaRPr lang="en-US"/>
          </a:p>
        </p:txBody>
      </p:sp>
    </p:spTree>
    <p:extLst>
      <p:ext uri="{BB962C8B-B14F-4D97-AF65-F5344CB8AC3E}">
        <p14:creationId xmlns:p14="http://schemas.microsoft.com/office/powerpoint/2010/main" val="226119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5B144-F66F-6447-B0C6-8953961C2AA5}" type="datetimeFigureOut">
              <a:rPr lang="en-US" smtClean="0"/>
              <a:t>4/23/20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F4556-5352-4241-B221-856EDA9E7D6E}" type="slidenum">
              <a:rPr lang="en-US" smtClean="0"/>
              <a:t>‹#›</a:t>
            </a:fld>
            <a:endParaRPr lang="en-US"/>
          </a:p>
        </p:txBody>
      </p:sp>
      <p:pic>
        <p:nvPicPr>
          <p:cNvPr id="7" name="Picture 6">
            <a:extLst>
              <a:ext uri="{FF2B5EF4-FFF2-40B4-BE49-F238E27FC236}">
                <a16:creationId xmlns:a16="http://schemas.microsoft.com/office/drawing/2014/main" id="{98704DE1-AE4F-431F-8886-60A7080B2972}"/>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2"/>
            <a:ext cx="9144000" cy="622265"/>
          </a:xfrm>
          <a:prstGeom prst="rect">
            <a:avLst/>
          </a:prstGeom>
        </p:spPr>
      </p:pic>
      <p:pic>
        <p:nvPicPr>
          <p:cNvPr id="8" name="Picture 7">
            <a:extLst>
              <a:ext uri="{FF2B5EF4-FFF2-40B4-BE49-F238E27FC236}">
                <a16:creationId xmlns:a16="http://schemas.microsoft.com/office/drawing/2014/main" id="{B3BAEDDE-D5CE-409B-8DD3-A33A177E520D}"/>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a:off x="0" y="6250741"/>
            <a:ext cx="9144000" cy="607260"/>
          </a:xfrm>
          <a:prstGeom prst="rect">
            <a:avLst/>
          </a:prstGeom>
        </p:spPr>
      </p:pic>
      <p:sp>
        <p:nvSpPr>
          <p:cNvPr id="9" name="Slide Number Placeholder 5">
            <a:extLst>
              <a:ext uri="{FF2B5EF4-FFF2-40B4-BE49-F238E27FC236}">
                <a16:creationId xmlns:a16="http://schemas.microsoft.com/office/drawing/2014/main" id="{9255C6DF-F6FF-40B8-91E4-795FFC716E41}"/>
              </a:ext>
            </a:extLst>
          </p:cNvPr>
          <p:cNvSpPr txBox="1">
            <a:spLocks/>
          </p:cNvSpPr>
          <p:nvPr userDrawn="1"/>
        </p:nvSpPr>
        <p:spPr>
          <a:xfrm>
            <a:off x="4349750" y="641481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F4556-5352-4241-B221-856EDA9E7D6E}" type="slidenum">
              <a:rPr lang="en-US" sz="1200" smtClean="0">
                <a:solidFill>
                  <a:schemeClr val="bg1"/>
                </a:solidFill>
              </a:rPr>
              <a:pPr/>
              <a:t>‹#›</a:t>
            </a:fld>
            <a:endParaRPr lang="en-US" sz="1400" dirty="0">
              <a:solidFill>
                <a:schemeClr val="bg1"/>
              </a:solidFill>
            </a:endParaRPr>
          </a:p>
        </p:txBody>
      </p:sp>
      <p:pic>
        <p:nvPicPr>
          <p:cNvPr id="10" name="Picture 9">
            <a:extLst>
              <a:ext uri="{FF2B5EF4-FFF2-40B4-BE49-F238E27FC236}">
                <a16:creationId xmlns:a16="http://schemas.microsoft.com/office/drawing/2014/main" id="{F1D21227-E3B5-4D9C-AFA8-9C4EDDAF1593}"/>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b="-4977"/>
          <a:stretch/>
        </p:blipFill>
        <p:spPr>
          <a:xfrm>
            <a:off x="0" y="6250743"/>
            <a:ext cx="2468788" cy="607259"/>
          </a:xfrm>
          <a:prstGeom prst="rect">
            <a:avLst/>
          </a:prstGeom>
        </p:spPr>
      </p:pic>
      <p:pic>
        <p:nvPicPr>
          <p:cNvPr id="11" name="Picture 10">
            <a:extLst>
              <a:ext uri="{FF2B5EF4-FFF2-40B4-BE49-F238E27FC236}">
                <a16:creationId xmlns:a16="http://schemas.microsoft.com/office/drawing/2014/main" id="{DD2A8F17-3B06-414C-A2F9-F186A012C25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558652" y="6268672"/>
            <a:ext cx="1303320" cy="570721"/>
          </a:xfrm>
          <a:prstGeom prst="rect">
            <a:avLst/>
          </a:prstGeom>
        </p:spPr>
      </p:pic>
    </p:spTree>
    <p:extLst>
      <p:ext uri="{BB962C8B-B14F-4D97-AF65-F5344CB8AC3E}">
        <p14:creationId xmlns:p14="http://schemas.microsoft.com/office/powerpoint/2010/main" val="1655908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info@maracoos.org" TargetMode="Externa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hyperlink" Target="http://www.maracoos.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gif"/><Relationship Id="rId3" Type="http://schemas.openxmlformats.org/officeDocument/2006/relationships/image" Target="../media/image6.gif"/><Relationship Id="rId7" Type="http://schemas.openxmlformats.org/officeDocument/2006/relationships/image" Target="../media/image10.gif"/><Relationship Id="rId12" Type="http://schemas.openxmlformats.org/officeDocument/2006/relationships/image" Target="../media/image15.png"/><Relationship Id="rId17" Type="http://schemas.openxmlformats.org/officeDocument/2006/relationships/image" Target="../media/image20.gif"/><Relationship Id="rId2" Type="http://schemas.openxmlformats.org/officeDocument/2006/relationships/image" Target="../media/image5.png"/><Relationship Id="rId16" Type="http://schemas.openxmlformats.org/officeDocument/2006/relationships/image" Target="../media/image19.gif"/><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5" Type="http://schemas.openxmlformats.org/officeDocument/2006/relationships/image" Target="../media/image18.gif"/><Relationship Id="rId10" Type="http://schemas.openxmlformats.org/officeDocument/2006/relationships/image" Target="../media/image13.gif"/><Relationship Id="rId19" Type="http://schemas.openxmlformats.org/officeDocument/2006/relationships/image" Target="../media/image22.gif"/><Relationship Id="rId4" Type="http://schemas.openxmlformats.org/officeDocument/2006/relationships/image" Target="../media/image7.gif"/><Relationship Id="rId9" Type="http://schemas.openxmlformats.org/officeDocument/2006/relationships/image" Target="../media/image12.gif"/><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400" y="1040817"/>
            <a:ext cx="9144000" cy="1200329"/>
          </a:xfrm>
          <a:prstGeom prst="rect">
            <a:avLst/>
          </a:prstGeom>
        </p:spPr>
        <p:txBody>
          <a:bodyPr wrap="square">
            <a:spAutoFit/>
          </a:bodyPr>
          <a:lstStyle/>
          <a:p>
            <a:pPr algn="ctr"/>
            <a:r>
              <a:rPr lang="en-US" sz="3600" b="1" dirty="0">
                <a:latin typeface="Myriad Pro Semibold" panose="020B0603030403020204" pitchFamily="34" charset="0"/>
                <a:ea typeface="Open Sans" panose="020B0606030504020204" pitchFamily="34" charset="0"/>
                <a:cs typeface="Open Sans" panose="020B0606030504020204" pitchFamily="34" charset="0"/>
              </a:rPr>
              <a:t>MARACOOS Overview</a:t>
            </a:r>
          </a:p>
          <a:p>
            <a:pPr algn="ctr"/>
            <a:endParaRPr lang="en-US" sz="3600" b="1" dirty="0">
              <a:latin typeface="Myriad Pro Semibold" panose="020B0603030403020204" pitchFamily="34" charset="0"/>
              <a:ea typeface="Open Sans" panose="020B0606030504020204" pitchFamily="34" charset="0"/>
              <a:cs typeface="Open Sans" panose="020B0606030504020204" pitchFamily="34" charset="0"/>
            </a:endParaRPr>
          </a:p>
        </p:txBody>
      </p:sp>
      <p:pic>
        <p:nvPicPr>
          <p:cNvPr id="11" name="Picture 2" descr="maracoos header">
            <a:extLst>
              <a:ext uri="{FF2B5EF4-FFF2-40B4-BE49-F238E27FC236}">
                <a16:creationId xmlns:a16="http://schemas.microsoft.com/office/drawing/2014/main" id="{529A07DD-8B62-4D3F-965E-B859F18FA7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508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7C0D35-682C-4685-8B7E-D5A3BEDBB5EB}"/>
              </a:ext>
            </a:extLst>
          </p:cNvPr>
          <p:cNvSpPr/>
          <p:nvPr/>
        </p:nvSpPr>
        <p:spPr>
          <a:xfrm>
            <a:off x="1547446" y="5198196"/>
            <a:ext cx="6049108" cy="1015663"/>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56FF520-AA77-4180-A54E-E63FE2AFC3D4}"/>
              </a:ext>
            </a:extLst>
          </p:cNvPr>
          <p:cNvSpPr txBox="1"/>
          <p:nvPr/>
        </p:nvSpPr>
        <p:spPr>
          <a:xfrm>
            <a:off x="25400" y="5198196"/>
            <a:ext cx="9118600" cy="1015663"/>
          </a:xfrm>
          <a:prstGeom prst="rect">
            <a:avLst/>
          </a:prstGeom>
          <a:noFill/>
        </p:spPr>
        <p:txBody>
          <a:bodyPr wrap="square" rtlCol="0">
            <a:spAutoFit/>
          </a:bodyPr>
          <a:lstStyle/>
          <a:p>
            <a:pPr algn="ctr"/>
            <a:r>
              <a:rPr lang="en-US" sz="2000" b="1" dirty="0">
                <a:solidFill>
                  <a:schemeClr val="bg1"/>
                </a:solidFill>
              </a:rPr>
              <a:t>Mary Ford, Director of Engagement &amp; External Relations</a:t>
            </a:r>
          </a:p>
          <a:p>
            <a:pPr algn="ctr"/>
            <a:r>
              <a:rPr lang="en-US" sz="2000" b="1" dirty="0">
                <a:solidFill>
                  <a:schemeClr val="bg1"/>
                </a:solidFill>
              </a:rPr>
              <a:t>Dr. Gerhard Kuska, Executive Director</a:t>
            </a:r>
          </a:p>
          <a:p>
            <a:pPr algn="ctr"/>
            <a:r>
              <a:rPr lang="en-US" sz="2000" b="1" dirty="0">
                <a:solidFill>
                  <a:schemeClr val="bg1"/>
                </a:solidFill>
              </a:rPr>
              <a:t>Dr. Hugh </a:t>
            </a:r>
            <a:r>
              <a:rPr lang="en-US" sz="2000" b="1" dirty="0" err="1">
                <a:solidFill>
                  <a:schemeClr val="bg1"/>
                </a:solidFill>
              </a:rPr>
              <a:t>Roarty</a:t>
            </a:r>
            <a:r>
              <a:rPr lang="en-US" sz="2000" b="1" dirty="0">
                <a:solidFill>
                  <a:schemeClr val="bg1"/>
                </a:solidFill>
              </a:rPr>
              <a:t>, HFR Regional Coordinator</a:t>
            </a:r>
          </a:p>
        </p:txBody>
      </p:sp>
      <p:sp>
        <p:nvSpPr>
          <p:cNvPr id="2" name="Rectangle 1">
            <a:extLst>
              <a:ext uri="{FF2B5EF4-FFF2-40B4-BE49-F238E27FC236}">
                <a16:creationId xmlns:a16="http://schemas.microsoft.com/office/drawing/2014/main" id="{FF9D0295-9707-40DB-9ECF-C3B6D08EFA64}"/>
              </a:ext>
            </a:extLst>
          </p:cNvPr>
          <p:cNvSpPr/>
          <p:nvPr/>
        </p:nvSpPr>
        <p:spPr>
          <a:xfrm>
            <a:off x="864437" y="1409117"/>
            <a:ext cx="7465926" cy="1394373"/>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38100" y="1409117"/>
            <a:ext cx="9118600" cy="1323439"/>
          </a:xfrm>
          <a:prstGeom prst="rect">
            <a:avLst/>
          </a:prstGeom>
          <a:noFill/>
        </p:spPr>
        <p:txBody>
          <a:bodyPr wrap="square" rtlCol="0">
            <a:spAutoFit/>
          </a:bodyPr>
          <a:lstStyle/>
          <a:p>
            <a:pPr algn="ctr"/>
            <a:r>
              <a:rPr lang="en-US" sz="4000" b="1" dirty="0">
                <a:solidFill>
                  <a:schemeClr val="bg1"/>
                </a:solidFill>
              </a:rPr>
              <a:t>Congressional Briefing:</a:t>
            </a:r>
          </a:p>
          <a:p>
            <a:pPr algn="ctr"/>
            <a:r>
              <a:rPr lang="en-US" sz="4000" b="1" dirty="0">
                <a:solidFill>
                  <a:schemeClr val="bg1"/>
                </a:solidFill>
              </a:rPr>
              <a:t>MARACOOS High Frequency Radar</a:t>
            </a:r>
          </a:p>
        </p:txBody>
      </p:sp>
    </p:spTree>
    <p:extLst>
      <p:ext uri="{BB962C8B-B14F-4D97-AF65-F5344CB8AC3E}">
        <p14:creationId xmlns:p14="http://schemas.microsoft.com/office/powerpoint/2010/main" val="1764019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EBEBA1-40FF-4245-9D3D-878B64CE15D8}"/>
              </a:ext>
            </a:extLst>
          </p:cNvPr>
          <p:cNvSpPr/>
          <p:nvPr/>
        </p:nvSpPr>
        <p:spPr>
          <a:xfrm>
            <a:off x="27432" y="13689"/>
            <a:ext cx="9116567" cy="523220"/>
          </a:xfrm>
          <a:prstGeom prst="rect">
            <a:avLst/>
          </a:prstGeom>
        </p:spPr>
        <p:txBody>
          <a:bodyPr wrap="square">
            <a:spAutoFit/>
          </a:bodyPr>
          <a:lstStyle/>
          <a:p>
            <a:pPr algn="ctr"/>
            <a:r>
              <a:rPr lang="en-US" sz="2800" b="1" dirty="0">
                <a:solidFill>
                  <a:schemeClr val="bg1"/>
                </a:solidFill>
                <a:latin typeface="Calibri (Body)"/>
                <a:ea typeface="Imprint MT Shadow" charset="0"/>
                <a:cs typeface="Imprint MT Shadow" charset="0"/>
              </a:rPr>
              <a:t>Impacts of COVID-19 Pandemic on Radar Network</a:t>
            </a:r>
          </a:p>
        </p:txBody>
      </p:sp>
      <p:pic>
        <p:nvPicPr>
          <p:cNvPr id="3" name="Picture 2">
            <a:extLst>
              <a:ext uri="{FF2B5EF4-FFF2-40B4-BE49-F238E27FC236}">
                <a16:creationId xmlns:a16="http://schemas.microsoft.com/office/drawing/2014/main" id="{097B2E71-5EA2-0348-9FCD-A5BACDF23435}"/>
              </a:ext>
            </a:extLst>
          </p:cNvPr>
          <p:cNvPicPr>
            <a:picLocks noChangeAspect="1"/>
          </p:cNvPicPr>
          <p:nvPr/>
        </p:nvPicPr>
        <p:blipFill>
          <a:blip r:embed="rId2">
            <a:alphaModFix amt="15000"/>
          </a:blip>
          <a:stretch>
            <a:fillRect/>
          </a:stretch>
        </p:blipFill>
        <p:spPr>
          <a:xfrm>
            <a:off x="0" y="653066"/>
            <a:ext cx="9142370" cy="5377864"/>
          </a:xfrm>
          <a:prstGeom prst="rect">
            <a:avLst/>
          </a:prstGeom>
        </p:spPr>
      </p:pic>
      <p:sp>
        <p:nvSpPr>
          <p:cNvPr id="5" name="Content Placeholder 4">
            <a:extLst>
              <a:ext uri="{FF2B5EF4-FFF2-40B4-BE49-F238E27FC236}">
                <a16:creationId xmlns:a16="http://schemas.microsoft.com/office/drawing/2014/main" id="{9303629F-EBF8-7547-91B2-206E9250DA25}"/>
              </a:ext>
            </a:extLst>
          </p:cNvPr>
          <p:cNvSpPr>
            <a:spLocks noGrp="1"/>
          </p:cNvSpPr>
          <p:nvPr>
            <p:ph idx="1"/>
          </p:nvPr>
        </p:nvSpPr>
        <p:spPr>
          <a:xfrm>
            <a:off x="392344" y="1013966"/>
            <a:ext cx="7886700" cy="4351338"/>
          </a:xfrm>
        </p:spPr>
        <p:txBody>
          <a:bodyPr/>
          <a:lstStyle/>
          <a:p>
            <a:r>
              <a:rPr lang="en-US" dirty="0"/>
              <a:t>Aging infrastructure is leading to increased failures</a:t>
            </a:r>
          </a:p>
          <a:p>
            <a:r>
              <a:rPr lang="en-US" dirty="0"/>
              <a:t>The manufacturer of the radar is working at a reduced level leading to longer turnaround times</a:t>
            </a:r>
          </a:p>
          <a:p>
            <a:r>
              <a:rPr lang="en-US" dirty="0"/>
              <a:t>All preventative maintenance has been put on hold</a:t>
            </a:r>
          </a:p>
          <a:p>
            <a:r>
              <a:rPr lang="en-US" dirty="0"/>
              <a:t>This will lead to gaps in coverage and less accurate measurements</a:t>
            </a:r>
          </a:p>
          <a:p>
            <a:r>
              <a:rPr lang="en-US" dirty="0"/>
              <a:t>All of this results in a lower quality product to the Coast Guard for Search and Rescue, resulting in larger search areas and increased use of resources</a:t>
            </a:r>
          </a:p>
          <a:p>
            <a:endParaRPr lang="en-US" dirty="0"/>
          </a:p>
        </p:txBody>
      </p:sp>
    </p:spTree>
    <p:extLst>
      <p:ext uri="{BB962C8B-B14F-4D97-AF65-F5344CB8AC3E}">
        <p14:creationId xmlns:p14="http://schemas.microsoft.com/office/powerpoint/2010/main" val="1572874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5BBE2E-5B48-044B-B86C-D90657416906}"/>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635884"/>
            <a:ext cx="5308600" cy="5599815"/>
          </a:xfrm>
          <a:prstGeom prst="rect">
            <a:avLst/>
          </a:prstGeom>
        </p:spPr>
      </p:pic>
      <p:sp>
        <p:nvSpPr>
          <p:cNvPr id="6" name="Rectangle 5">
            <a:extLst>
              <a:ext uri="{FF2B5EF4-FFF2-40B4-BE49-F238E27FC236}">
                <a16:creationId xmlns:a16="http://schemas.microsoft.com/office/drawing/2014/main" id="{B8954B06-4A46-6349-8A81-C9431E83F658}"/>
              </a:ext>
            </a:extLst>
          </p:cNvPr>
          <p:cNvSpPr/>
          <p:nvPr/>
        </p:nvSpPr>
        <p:spPr>
          <a:xfrm>
            <a:off x="5845613" y="1580634"/>
            <a:ext cx="2752287" cy="3662541"/>
          </a:xfrm>
          <a:prstGeom prst="rect">
            <a:avLst/>
          </a:prstGeom>
        </p:spPr>
        <p:txBody>
          <a:bodyPr wrap="square">
            <a:spAutoFit/>
          </a:bodyPr>
          <a:lstStyle/>
          <a:p>
            <a:r>
              <a:rPr lang="en-US" sz="4000" dirty="0"/>
              <a:t>Questions? </a:t>
            </a:r>
          </a:p>
          <a:p>
            <a:endParaRPr lang="en-US" sz="4000" dirty="0"/>
          </a:p>
          <a:p>
            <a:endParaRPr lang="en-US" sz="4000" dirty="0"/>
          </a:p>
          <a:p>
            <a:r>
              <a:rPr lang="en-US" sz="2400" dirty="0">
                <a:hlinkClick r:id="rId3"/>
              </a:rPr>
              <a:t>info@maracoos.org</a:t>
            </a:r>
            <a:endParaRPr lang="en-US" sz="2400" dirty="0"/>
          </a:p>
          <a:p>
            <a:r>
              <a:rPr lang="en-US" sz="2400" dirty="0">
                <a:hlinkClick r:id="rId4"/>
              </a:rPr>
              <a:t>www.maracoos.org</a:t>
            </a:r>
            <a:endParaRPr lang="en-US" sz="2400" dirty="0"/>
          </a:p>
          <a:p>
            <a:r>
              <a:rPr lang="en-US" sz="2400" dirty="0"/>
              <a:t>302-605-2727</a:t>
            </a:r>
          </a:p>
          <a:p>
            <a:endParaRPr lang="en-US" sz="4000" dirty="0"/>
          </a:p>
        </p:txBody>
      </p:sp>
      <p:sp>
        <p:nvSpPr>
          <p:cNvPr id="2" name="Rectangle 1">
            <a:extLst>
              <a:ext uri="{FF2B5EF4-FFF2-40B4-BE49-F238E27FC236}">
                <a16:creationId xmlns:a16="http://schemas.microsoft.com/office/drawing/2014/main" id="{40FEE0DA-D71F-4525-8456-E10FEF7B9EBB}"/>
              </a:ext>
            </a:extLst>
          </p:cNvPr>
          <p:cNvSpPr/>
          <p:nvPr/>
        </p:nvSpPr>
        <p:spPr>
          <a:xfrm>
            <a:off x="0" y="18813"/>
            <a:ext cx="9144000" cy="523220"/>
          </a:xfrm>
          <a:prstGeom prst="rect">
            <a:avLst/>
          </a:prstGeom>
        </p:spPr>
        <p:txBody>
          <a:bodyPr wrap="square">
            <a:spAutoFit/>
          </a:bodyPr>
          <a:lstStyle/>
          <a:p>
            <a:pPr algn="ctr"/>
            <a:r>
              <a:rPr lang="en-US" sz="2800" b="1" dirty="0">
                <a:solidFill>
                  <a:schemeClr val="bg1"/>
                </a:solidFill>
              </a:rPr>
              <a:t>MARACOOS High Frequency Radar</a:t>
            </a:r>
          </a:p>
        </p:txBody>
      </p:sp>
    </p:spTree>
    <p:extLst>
      <p:ext uri="{BB962C8B-B14F-4D97-AF65-F5344CB8AC3E}">
        <p14:creationId xmlns:p14="http://schemas.microsoft.com/office/powerpoint/2010/main" val="291416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5307015" y="2428028"/>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rPr>
              <a:t>Vessels - </a:t>
            </a:r>
          </a:p>
          <a:p>
            <a:endParaRPr lang="en-US" sz="1400">
              <a:solidFill>
                <a:schemeClr val="bg1"/>
              </a:solidFill>
            </a:endParaRPr>
          </a:p>
          <a:p>
            <a:r>
              <a:rPr lang="en-US" sz="1400">
                <a:solidFill>
                  <a:schemeClr val="bg1"/>
                </a:solidFill>
              </a:rPr>
              <a:t>Satellite</a:t>
            </a:r>
          </a:p>
        </p:txBody>
      </p:sp>
      <p:sp>
        <p:nvSpPr>
          <p:cNvPr id="10" name="TextBox 7"/>
          <p:cNvSpPr txBox="1">
            <a:spLocks noChangeArrowheads="1"/>
          </p:cNvSpPr>
          <p:nvPr/>
        </p:nvSpPr>
        <p:spPr bwMode="auto">
          <a:xfrm>
            <a:off x="6183370" y="269385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Satellite</a:t>
            </a:r>
          </a:p>
        </p:txBody>
      </p:sp>
      <p:sp>
        <p:nvSpPr>
          <p:cNvPr id="11" name="TextBox 8"/>
          <p:cNvSpPr txBox="1">
            <a:spLocks noChangeArrowheads="1"/>
          </p:cNvSpPr>
          <p:nvPr/>
        </p:nvSpPr>
        <p:spPr bwMode="auto">
          <a:xfrm>
            <a:off x="6183370" y="301294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Ships/ Vessels</a:t>
            </a:r>
          </a:p>
        </p:txBody>
      </p:sp>
      <p:sp>
        <p:nvSpPr>
          <p:cNvPr id="12" name="TextBox 9"/>
          <p:cNvSpPr txBox="1">
            <a:spLocks noChangeArrowheads="1"/>
          </p:cNvSpPr>
          <p:nvPr/>
        </p:nvSpPr>
        <p:spPr bwMode="auto">
          <a:xfrm>
            <a:off x="6183370" y="333202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REMUS</a:t>
            </a:r>
          </a:p>
        </p:txBody>
      </p:sp>
      <p:sp>
        <p:nvSpPr>
          <p:cNvPr id="13" name="TextBox 10"/>
          <p:cNvSpPr txBox="1">
            <a:spLocks noChangeArrowheads="1"/>
          </p:cNvSpPr>
          <p:nvPr/>
        </p:nvSpPr>
        <p:spPr bwMode="auto">
          <a:xfrm>
            <a:off x="6183370" y="365111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Modeling</a:t>
            </a:r>
          </a:p>
        </p:txBody>
      </p:sp>
      <p:sp>
        <p:nvSpPr>
          <p:cNvPr id="14" name="TextBox 11"/>
          <p:cNvSpPr txBox="1">
            <a:spLocks noChangeArrowheads="1"/>
          </p:cNvSpPr>
          <p:nvPr/>
        </p:nvSpPr>
        <p:spPr bwMode="auto">
          <a:xfrm>
            <a:off x="6183370" y="397020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Leadership</a:t>
            </a:r>
          </a:p>
        </p:txBody>
      </p:sp>
      <p:sp>
        <p:nvSpPr>
          <p:cNvPr id="15" name="TextBox 12"/>
          <p:cNvSpPr txBox="1">
            <a:spLocks noChangeArrowheads="1"/>
          </p:cNvSpPr>
          <p:nvPr/>
        </p:nvSpPr>
        <p:spPr bwMode="auto">
          <a:xfrm>
            <a:off x="7596245" y="269385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CODAR</a:t>
            </a:r>
          </a:p>
        </p:txBody>
      </p:sp>
      <p:sp>
        <p:nvSpPr>
          <p:cNvPr id="16" name="TextBox 13"/>
          <p:cNvSpPr txBox="1">
            <a:spLocks noChangeArrowheads="1"/>
          </p:cNvSpPr>
          <p:nvPr/>
        </p:nvSpPr>
        <p:spPr bwMode="auto">
          <a:xfrm>
            <a:off x="7596245" y="301294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Glider</a:t>
            </a:r>
          </a:p>
        </p:txBody>
      </p:sp>
      <p:sp>
        <p:nvSpPr>
          <p:cNvPr id="17" name="TextBox 14"/>
          <p:cNvSpPr txBox="1">
            <a:spLocks noChangeArrowheads="1"/>
          </p:cNvSpPr>
          <p:nvPr/>
        </p:nvSpPr>
        <p:spPr bwMode="auto">
          <a:xfrm>
            <a:off x="7596245" y="3332028"/>
            <a:ext cx="787400" cy="288925"/>
          </a:xfrm>
          <a:prstGeom prst="rect">
            <a:avLst/>
          </a:prstGeom>
          <a:noFill/>
          <a:ln w="9525">
            <a:noFill/>
            <a:miter lim="800000"/>
            <a:headEnd/>
            <a:tailEnd/>
          </a:ln>
        </p:spPr>
        <p:txBody>
          <a:bodyPr>
            <a:prstTxWarp prst="textNoShape">
              <a:avLst/>
            </a:prstTxWarp>
            <a:spAutoFit/>
          </a:bodyPr>
          <a:lstStyle/>
          <a:p>
            <a:r>
              <a:rPr lang="en-US" sz="1200" dirty="0">
                <a:solidFill>
                  <a:schemeClr val="bg1"/>
                </a:solidFill>
              </a:rPr>
              <a:t>Data Vis.</a:t>
            </a:r>
          </a:p>
        </p:txBody>
      </p:sp>
      <p:sp>
        <p:nvSpPr>
          <p:cNvPr id="18" name="TextBox 15"/>
          <p:cNvSpPr txBox="1">
            <a:spLocks noChangeArrowheads="1"/>
          </p:cNvSpPr>
          <p:nvPr/>
        </p:nvSpPr>
        <p:spPr bwMode="auto">
          <a:xfrm>
            <a:off x="7596245" y="365111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Security</a:t>
            </a:r>
          </a:p>
        </p:txBody>
      </p:sp>
      <p:sp>
        <p:nvSpPr>
          <p:cNvPr id="19" name="TextBox 16"/>
          <p:cNvSpPr txBox="1">
            <a:spLocks noChangeArrowheads="1"/>
          </p:cNvSpPr>
          <p:nvPr/>
        </p:nvSpPr>
        <p:spPr bwMode="auto">
          <a:xfrm>
            <a:off x="7596245" y="397020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Education</a:t>
            </a:r>
          </a:p>
        </p:txBody>
      </p:sp>
      <p:sp>
        <p:nvSpPr>
          <p:cNvPr id="20" name="Rectangle 19"/>
          <p:cNvSpPr/>
          <p:nvPr/>
        </p:nvSpPr>
        <p:spPr>
          <a:xfrm>
            <a:off x="5946832" y="253510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5"/>
          <p:cNvSpPr txBox="1">
            <a:spLocks noChangeArrowheads="1"/>
          </p:cNvSpPr>
          <p:nvPr/>
        </p:nvSpPr>
        <p:spPr bwMode="auto">
          <a:xfrm>
            <a:off x="3235851" y="49740"/>
            <a:ext cx="5781149" cy="523220"/>
          </a:xfrm>
          <a:prstGeom prst="rect">
            <a:avLst/>
          </a:prstGeom>
          <a:noFill/>
          <a:ln w="9525">
            <a:noFill/>
            <a:miter lim="800000"/>
            <a:headEnd/>
            <a:tailEnd/>
          </a:ln>
        </p:spPr>
        <p:txBody>
          <a:bodyPr wrap="square">
            <a:prstTxWarp prst="textNoShape">
              <a:avLst/>
            </a:prstTxWarp>
            <a:spAutoFit/>
          </a:bodyPr>
          <a:lstStyle/>
          <a:p>
            <a:r>
              <a:rPr lang="en-US" sz="2800" b="1" dirty="0">
                <a:solidFill>
                  <a:srgbClr val="FFFFFF"/>
                </a:solidFill>
              </a:rPr>
              <a:t>IOOS is a Public-Private Partnership</a:t>
            </a:r>
          </a:p>
        </p:txBody>
      </p:sp>
      <p:pic>
        <p:nvPicPr>
          <p:cNvPr id="22" name="Picture 1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4963" y="2476876"/>
            <a:ext cx="3796405" cy="3314323"/>
          </a:xfrm>
          <a:prstGeom prst="rect">
            <a:avLst/>
          </a:prstGeom>
          <a:noFill/>
          <a:ln w="9525">
            <a:noFill/>
            <a:miter lim="800000"/>
            <a:headEnd/>
            <a:tailEnd/>
          </a:ln>
        </p:spPr>
      </p:pic>
      <p:sp>
        <p:nvSpPr>
          <p:cNvPr id="24" name="TextBox 30"/>
          <p:cNvSpPr txBox="1">
            <a:spLocks noChangeArrowheads="1"/>
          </p:cNvSpPr>
          <p:nvPr/>
        </p:nvSpPr>
        <p:spPr bwMode="auto">
          <a:xfrm>
            <a:off x="4090397" y="680622"/>
            <a:ext cx="3037087" cy="369332"/>
          </a:xfrm>
          <a:prstGeom prst="rect">
            <a:avLst/>
          </a:prstGeom>
          <a:noFill/>
          <a:ln w="9525">
            <a:noFill/>
            <a:miter lim="800000"/>
            <a:headEnd/>
            <a:tailEnd/>
          </a:ln>
        </p:spPr>
        <p:txBody>
          <a:bodyPr wrap="square">
            <a:prstTxWarp prst="textNoShape">
              <a:avLst/>
            </a:prstTxWarp>
            <a:spAutoFit/>
          </a:bodyPr>
          <a:lstStyle/>
          <a:p>
            <a:r>
              <a:rPr lang="en-US" b="1" dirty="0"/>
              <a:t>International Component</a:t>
            </a:r>
          </a:p>
        </p:txBody>
      </p:sp>
      <p:sp>
        <p:nvSpPr>
          <p:cNvPr id="25" name="TextBox 31"/>
          <p:cNvSpPr txBox="1">
            <a:spLocks noChangeArrowheads="1"/>
          </p:cNvSpPr>
          <p:nvPr/>
        </p:nvSpPr>
        <p:spPr bwMode="auto">
          <a:xfrm>
            <a:off x="2911475" y="1466825"/>
            <a:ext cx="1660525" cy="647700"/>
          </a:xfrm>
          <a:prstGeom prst="rect">
            <a:avLst/>
          </a:prstGeom>
          <a:noFill/>
          <a:ln w="9525">
            <a:noFill/>
            <a:miter lim="800000"/>
            <a:headEnd/>
            <a:tailEnd/>
          </a:ln>
        </p:spPr>
        <p:txBody>
          <a:bodyPr>
            <a:prstTxWarp prst="textNoShape">
              <a:avLst/>
            </a:prstTxWarp>
            <a:spAutoFit/>
          </a:bodyPr>
          <a:lstStyle/>
          <a:p>
            <a:r>
              <a:rPr lang="en-US" b="1" dirty="0"/>
              <a:t>U.S. National Component</a:t>
            </a:r>
          </a:p>
        </p:txBody>
      </p:sp>
      <p:sp>
        <p:nvSpPr>
          <p:cNvPr id="26" name="TextBox 32"/>
          <p:cNvSpPr txBox="1">
            <a:spLocks noChangeArrowheads="1"/>
          </p:cNvSpPr>
          <p:nvPr/>
        </p:nvSpPr>
        <p:spPr bwMode="auto">
          <a:xfrm>
            <a:off x="825500" y="1775202"/>
            <a:ext cx="1662113" cy="646113"/>
          </a:xfrm>
          <a:prstGeom prst="rect">
            <a:avLst/>
          </a:prstGeom>
          <a:noFill/>
          <a:ln w="9525">
            <a:noFill/>
            <a:miter lim="800000"/>
            <a:headEnd/>
            <a:tailEnd/>
          </a:ln>
        </p:spPr>
        <p:txBody>
          <a:bodyPr>
            <a:prstTxWarp prst="textNoShape">
              <a:avLst/>
            </a:prstTxWarp>
            <a:spAutoFit/>
          </a:bodyPr>
          <a:lstStyle/>
          <a:p>
            <a:r>
              <a:rPr lang="en-US" b="1" dirty="0"/>
              <a:t>U.S. Regional Component</a:t>
            </a:r>
          </a:p>
        </p:txBody>
      </p:sp>
      <p:sp>
        <p:nvSpPr>
          <p:cNvPr id="27" name="Right Arrow 26"/>
          <p:cNvSpPr/>
          <p:nvPr/>
        </p:nvSpPr>
        <p:spPr>
          <a:xfrm>
            <a:off x="3083719" y="743933"/>
            <a:ext cx="979487" cy="22800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ight Arrow 27"/>
          <p:cNvSpPr/>
          <p:nvPr/>
        </p:nvSpPr>
        <p:spPr>
          <a:xfrm rot="1837255">
            <a:off x="4189327" y="2167295"/>
            <a:ext cx="927572" cy="221319"/>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ight Arrow 28"/>
          <p:cNvSpPr/>
          <p:nvPr/>
        </p:nvSpPr>
        <p:spPr>
          <a:xfrm rot="5400000">
            <a:off x="196057" y="2052221"/>
            <a:ext cx="977900" cy="28098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TextBox 38"/>
          <p:cNvSpPr txBox="1">
            <a:spLocks noChangeArrowheads="1"/>
          </p:cNvSpPr>
          <p:nvPr/>
        </p:nvSpPr>
        <p:spPr bwMode="auto">
          <a:xfrm>
            <a:off x="5528360" y="5093500"/>
            <a:ext cx="2802270" cy="369332"/>
          </a:xfrm>
          <a:prstGeom prst="rect">
            <a:avLst/>
          </a:prstGeom>
          <a:noFill/>
          <a:ln w="9525">
            <a:noFill/>
            <a:miter lim="800000"/>
            <a:headEnd/>
            <a:tailEnd/>
          </a:ln>
        </p:spPr>
        <p:txBody>
          <a:bodyPr wrap="none">
            <a:prstTxWarp prst="textNoShape">
              <a:avLst/>
            </a:prstTxWarp>
            <a:spAutoFit/>
          </a:bodyPr>
          <a:lstStyle/>
          <a:p>
            <a:r>
              <a:rPr lang="en-US" dirty="0"/>
              <a:t>17 U.S. Federal Agencies</a:t>
            </a:r>
          </a:p>
        </p:txBody>
      </p:sp>
      <p:sp>
        <p:nvSpPr>
          <p:cNvPr id="32" name="TextBox 39"/>
          <p:cNvSpPr txBox="1">
            <a:spLocks noChangeArrowheads="1"/>
          </p:cNvSpPr>
          <p:nvPr/>
        </p:nvSpPr>
        <p:spPr bwMode="auto">
          <a:xfrm>
            <a:off x="227394" y="5427714"/>
            <a:ext cx="2486025" cy="368300"/>
          </a:xfrm>
          <a:prstGeom prst="rect">
            <a:avLst/>
          </a:prstGeom>
          <a:noFill/>
          <a:ln w="9525">
            <a:noFill/>
            <a:miter lim="800000"/>
            <a:headEnd/>
            <a:tailEnd/>
          </a:ln>
        </p:spPr>
        <p:txBody>
          <a:bodyPr wrap="none">
            <a:prstTxWarp prst="textNoShape">
              <a:avLst/>
            </a:prstTxWarp>
            <a:spAutoFit/>
          </a:bodyPr>
          <a:lstStyle/>
          <a:p>
            <a:r>
              <a:rPr lang="en-US" dirty="0"/>
              <a:t>11 Regional Associations</a:t>
            </a:r>
          </a:p>
        </p:txBody>
      </p:sp>
      <p:pic>
        <p:nvPicPr>
          <p:cNvPr id="33" name="Picture 32" descr="BOEMR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188" y="3586774"/>
            <a:ext cx="597477" cy="597477"/>
          </a:xfrm>
          <a:prstGeom prst="rect">
            <a:avLst/>
          </a:prstGeom>
        </p:spPr>
      </p:pic>
      <p:pic>
        <p:nvPicPr>
          <p:cNvPr id="34" name="Picture 33" descr="CSREES.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302" y="4248722"/>
            <a:ext cx="543598" cy="543598"/>
          </a:xfrm>
          <a:prstGeom prst="rect">
            <a:avLst/>
          </a:prstGeom>
        </p:spPr>
      </p:pic>
      <p:pic>
        <p:nvPicPr>
          <p:cNvPr id="35" name="Picture 34" descr="DO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6468" y="2836277"/>
            <a:ext cx="615757" cy="615757"/>
          </a:xfrm>
          <a:prstGeom prst="rect">
            <a:avLst/>
          </a:prstGeom>
        </p:spPr>
      </p:pic>
      <p:pic>
        <p:nvPicPr>
          <p:cNvPr id="36" name="Picture 35" descr="DOS.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0509" y="3584994"/>
            <a:ext cx="583045" cy="583045"/>
          </a:xfrm>
          <a:prstGeom prst="rect">
            <a:avLst/>
          </a:prstGeom>
        </p:spPr>
      </p:pic>
      <p:pic>
        <p:nvPicPr>
          <p:cNvPr id="37" name="Picture 36" descr="DOT.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10770" y="3581103"/>
            <a:ext cx="589779" cy="589779"/>
          </a:xfrm>
          <a:prstGeom prst="rect">
            <a:avLst/>
          </a:prstGeom>
        </p:spPr>
      </p:pic>
      <p:pic>
        <p:nvPicPr>
          <p:cNvPr id="38" name="Picture 37" descr="EPA.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02149" y="3554933"/>
            <a:ext cx="595552" cy="595552"/>
          </a:xfrm>
          <a:prstGeom prst="rect">
            <a:avLst/>
          </a:prstGeom>
        </p:spPr>
      </p:pic>
      <p:pic>
        <p:nvPicPr>
          <p:cNvPr id="39" name="Picture 38" descr="FDA.g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9245" y="3650715"/>
            <a:ext cx="977013" cy="394469"/>
          </a:xfrm>
          <a:prstGeom prst="rect">
            <a:avLst/>
          </a:prstGeom>
        </p:spPr>
      </p:pic>
      <p:pic>
        <p:nvPicPr>
          <p:cNvPr id="40" name="Picture 39" descr="JCS.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6090" y="4233801"/>
            <a:ext cx="562845" cy="562845"/>
          </a:xfrm>
          <a:prstGeom prst="rect">
            <a:avLst/>
          </a:prstGeom>
        </p:spPr>
      </p:pic>
      <p:pic>
        <p:nvPicPr>
          <p:cNvPr id="41" name="Picture 40" descr="MMC.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25922" y="4221730"/>
            <a:ext cx="596516" cy="596516"/>
          </a:xfrm>
          <a:prstGeom prst="rect">
            <a:avLst/>
          </a:prstGeom>
        </p:spPr>
      </p:pic>
      <p:pic>
        <p:nvPicPr>
          <p:cNvPr id="42" name="Picture 41" descr="NASA.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46036" y="2130031"/>
            <a:ext cx="693690" cy="693690"/>
          </a:xfrm>
          <a:prstGeom prst="rect">
            <a:avLst/>
          </a:prstGeom>
        </p:spPr>
      </p:pic>
      <p:pic>
        <p:nvPicPr>
          <p:cNvPr id="43" name="Picture 42" descr="NOAA.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13481" y="2163707"/>
            <a:ext cx="626342" cy="626342"/>
          </a:xfrm>
          <a:prstGeom prst="rect">
            <a:avLst/>
          </a:prstGeom>
        </p:spPr>
      </p:pic>
      <p:pic>
        <p:nvPicPr>
          <p:cNvPr id="44" name="Picture 43" descr="NSF.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10071" y="2184298"/>
            <a:ext cx="593629" cy="593629"/>
          </a:xfrm>
          <a:prstGeom prst="rect">
            <a:avLst/>
          </a:prstGeom>
        </p:spPr>
      </p:pic>
      <p:pic>
        <p:nvPicPr>
          <p:cNvPr id="45" name="Picture 44" descr="ONR.gi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80036" y="2193594"/>
            <a:ext cx="1234403" cy="554537"/>
          </a:xfrm>
          <a:prstGeom prst="rect">
            <a:avLst/>
          </a:prstGeom>
        </p:spPr>
      </p:pic>
      <p:pic>
        <p:nvPicPr>
          <p:cNvPr id="46" name="Picture 45" descr="USACE.gi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69226" y="2813613"/>
            <a:ext cx="691765" cy="691765"/>
          </a:xfrm>
          <a:prstGeom prst="rect">
            <a:avLst/>
          </a:prstGeom>
        </p:spPr>
      </p:pic>
      <p:pic>
        <p:nvPicPr>
          <p:cNvPr id="47" name="Picture 46" descr="USARC.gi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48546" y="2870814"/>
            <a:ext cx="608063" cy="608063"/>
          </a:xfrm>
          <a:prstGeom prst="rect">
            <a:avLst/>
          </a:prstGeom>
        </p:spPr>
      </p:pic>
      <p:pic>
        <p:nvPicPr>
          <p:cNvPr id="48" name="Picture 47" descr="USCG.gi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95545" y="2838779"/>
            <a:ext cx="623455" cy="623455"/>
          </a:xfrm>
          <a:prstGeom prst="rect">
            <a:avLst/>
          </a:prstGeom>
        </p:spPr>
      </p:pic>
      <p:pic>
        <p:nvPicPr>
          <p:cNvPr id="49" name="Picture 48" descr="USGS.gif"/>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05406" y="4319676"/>
            <a:ext cx="1250394" cy="459894"/>
          </a:xfrm>
          <a:prstGeom prst="rect">
            <a:avLst/>
          </a:prstGeom>
        </p:spPr>
      </p:pic>
      <p:grpSp>
        <p:nvGrpSpPr>
          <p:cNvPr id="50" name="Group 49"/>
          <p:cNvGrpSpPr/>
          <p:nvPr/>
        </p:nvGrpSpPr>
        <p:grpSpPr>
          <a:xfrm>
            <a:off x="227394" y="438773"/>
            <a:ext cx="2696781" cy="1098304"/>
            <a:chOff x="214322" y="905117"/>
            <a:chExt cx="2655672" cy="1098304"/>
          </a:xfrm>
        </p:grpSpPr>
        <p:sp>
          <p:nvSpPr>
            <p:cNvPr id="51" name="Rectangle 50"/>
            <p:cNvSpPr/>
            <p:nvPr/>
          </p:nvSpPr>
          <p:spPr>
            <a:xfrm>
              <a:off x="214322" y="905117"/>
              <a:ext cx="2655672" cy="1098304"/>
            </a:xfrm>
            <a:prstGeom prst="rect">
              <a:avLst/>
            </a:prstGeom>
            <a:solidFill>
              <a:srgbClr val="319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7353" y="955943"/>
              <a:ext cx="2289609" cy="1002615"/>
            </a:xfrm>
            <a:prstGeom prst="rect">
              <a:avLst/>
            </a:prstGeom>
          </p:spPr>
        </p:pic>
      </p:grpSp>
      <p:sp>
        <p:nvSpPr>
          <p:cNvPr id="6" name="Rectangle 5"/>
          <p:cNvSpPr/>
          <p:nvPr/>
        </p:nvSpPr>
        <p:spPr>
          <a:xfrm>
            <a:off x="3235851" y="4213236"/>
            <a:ext cx="505886" cy="73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7"/>
          <p:cNvSpPr txBox="1">
            <a:spLocks noChangeArrowheads="1"/>
          </p:cNvSpPr>
          <p:nvPr/>
        </p:nvSpPr>
        <p:spPr bwMode="auto">
          <a:xfrm>
            <a:off x="3145870" y="4148925"/>
            <a:ext cx="697627" cy="215444"/>
          </a:xfrm>
          <a:prstGeom prst="rect">
            <a:avLst/>
          </a:prstGeom>
          <a:noFill/>
          <a:ln w="9525">
            <a:noFill/>
            <a:miter lim="800000"/>
            <a:headEnd/>
            <a:tailEnd/>
          </a:ln>
        </p:spPr>
        <p:txBody>
          <a:bodyPr wrap="none">
            <a:prstTxWarp prst="textNoShape">
              <a:avLst/>
            </a:prstTxWarp>
            <a:spAutoFit/>
          </a:bodyPr>
          <a:lstStyle/>
          <a:p>
            <a:r>
              <a:rPr lang="en-US" sz="800" b="1" dirty="0"/>
              <a:t>MARACOOS</a:t>
            </a:r>
          </a:p>
        </p:txBody>
      </p:sp>
    </p:spTree>
    <p:extLst>
      <p:ext uri="{BB962C8B-B14F-4D97-AF65-F5344CB8AC3E}">
        <p14:creationId xmlns:p14="http://schemas.microsoft.com/office/powerpoint/2010/main" val="4036928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D6D5CF-CD7E-4903-B1A6-E6FE8EDFE43E}"/>
              </a:ext>
            </a:extLst>
          </p:cNvPr>
          <p:cNvSpPr txBox="1"/>
          <p:nvPr/>
        </p:nvSpPr>
        <p:spPr>
          <a:xfrm>
            <a:off x="200025" y="1030200"/>
            <a:ext cx="4371975" cy="1800493"/>
          </a:xfrm>
          <a:prstGeom prst="rect">
            <a:avLst/>
          </a:prstGeom>
          <a:noFill/>
        </p:spPr>
        <p:txBody>
          <a:bodyPr wrap="square" rtlCol="0">
            <a:spAutoFit/>
          </a:bodyPr>
          <a:lstStyle/>
          <a:p>
            <a:pPr marL="214313" indent="-214313">
              <a:buFont typeface="Arial" panose="020B0604020202020204" pitchFamily="34" charset="0"/>
              <a:buChar char="•"/>
            </a:pPr>
            <a:r>
              <a:rPr lang="en-US" sz="1500" dirty="0"/>
              <a:t>The Integrated Coastal Ocean Observing System Reauthorization</a:t>
            </a:r>
          </a:p>
          <a:p>
            <a:pPr marL="557213" lvl="1" indent="-214313">
              <a:buFont typeface="Arial" panose="020B0604020202020204" pitchFamily="34" charset="0"/>
              <a:buChar char="•"/>
            </a:pPr>
            <a:r>
              <a:rPr lang="en-US" sz="1350" dirty="0"/>
              <a:t>H.R. 729, the Coastal and Great Lakes Communities Enhancement Act - Rep. Kilmer (D-WA)</a:t>
            </a:r>
          </a:p>
          <a:p>
            <a:pPr marL="900113" lvl="2" indent="-214313">
              <a:buFont typeface="Arial" panose="020B0604020202020204" pitchFamily="34" charset="0"/>
              <a:buChar char="•"/>
            </a:pPr>
            <a:r>
              <a:rPr lang="en-US" sz="1350" dirty="0"/>
              <a:t>Passed the House</a:t>
            </a:r>
          </a:p>
          <a:p>
            <a:pPr marL="557213" lvl="1" indent="-214313">
              <a:buFont typeface="Arial" panose="020B0604020202020204" pitchFamily="34" charset="0"/>
              <a:buChar char="•"/>
            </a:pPr>
            <a:r>
              <a:rPr lang="en-US" sz="1350" dirty="0"/>
              <a:t>S. 914, the Coordinated Ocean Observations and Research Act – Sen. Wicker (R-MS)</a:t>
            </a:r>
          </a:p>
          <a:p>
            <a:pPr marL="900113" lvl="2" indent="-214313">
              <a:buFont typeface="Arial" panose="020B0604020202020204" pitchFamily="34" charset="0"/>
              <a:buChar char="•"/>
            </a:pPr>
            <a:r>
              <a:rPr lang="en-US" sz="1350" dirty="0"/>
              <a:t>Final negotiations</a:t>
            </a:r>
          </a:p>
        </p:txBody>
      </p:sp>
      <p:sp>
        <p:nvSpPr>
          <p:cNvPr id="8" name="TextBox 5"/>
          <p:cNvSpPr txBox="1">
            <a:spLocks noChangeArrowheads="1"/>
          </p:cNvSpPr>
          <p:nvPr/>
        </p:nvSpPr>
        <p:spPr bwMode="auto">
          <a:xfrm>
            <a:off x="0" y="64832"/>
            <a:ext cx="9144000" cy="523220"/>
          </a:xfrm>
          <a:prstGeom prst="rect">
            <a:avLst/>
          </a:prstGeom>
          <a:noFill/>
          <a:ln w="9525">
            <a:noFill/>
            <a:miter lim="800000"/>
            <a:headEnd/>
            <a:tailEnd/>
          </a:ln>
        </p:spPr>
        <p:txBody>
          <a:bodyPr wrap="square">
            <a:prstTxWarp prst="textNoShape">
              <a:avLst/>
            </a:prstTxWarp>
            <a:spAutoFit/>
          </a:bodyPr>
          <a:lstStyle/>
          <a:p>
            <a:pPr algn="ctr"/>
            <a:r>
              <a:rPr lang="en-US" sz="2800" b="1" dirty="0">
                <a:solidFill>
                  <a:srgbClr val="FFFFFF"/>
                </a:solidFill>
                <a:latin typeface="Calibri (Body)"/>
              </a:rPr>
              <a:t>Authorizations &amp; Appropriations from Congress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1957" b="3133"/>
          <a:stretch/>
        </p:blipFill>
        <p:spPr>
          <a:xfrm>
            <a:off x="0" y="3215473"/>
            <a:ext cx="9144000" cy="3094893"/>
          </a:xfrm>
          <a:prstGeom prst="rect">
            <a:avLst/>
          </a:prstGeom>
        </p:spPr>
      </p:pic>
      <p:sp>
        <p:nvSpPr>
          <p:cNvPr id="10" name="TextBox 9">
            <a:extLst>
              <a:ext uri="{FF2B5EF4-FFF2-40B4-BE49-F238E27FC236}">
                <a16:creationId xmlns:a16="http://schemas.microsoft.com/office/drawing/2014/main" id="{E3D6D5CF-CD7E-4903-B1A6-E6FE8EDFE43E}"/>
              </a:ext>
            </a:extLst>
          </p:cNvPr>
          <p:cNvSpPr txBox="1"/>
          <p:nvPr/>
        </p:nvSpPr>
        <p:spPr>
          <a:xfrm>
            <a:off x="4651375" y="1030197"/>
            <a:ext cx="4371975" cy="1777410"/>
          </a:xfrm>
          <a:prstGeom prst="rect">
            <a:avLst/>
          </a:prstGeom>
          <a:noFill/>
        </p:spPr>
        <p:txBody>
          <a:bodyPr wrap="square" rtlCol="0">
            <a:spAutoFit/>
          </a:bodyPr>
          <a:lstStyle/>
          <a:p>
            <a:pPr marL="214313" indent="-214313">
              <a:buFont typeface="Arial" panose="020B0604020202020204" pitchFamily="34" charset="0"/>
              <a:buChar char="•"/>
            </a:pPr>
            <a:r>
              <a:rPr lang="en-US" sz="1500" dirty="0"/>
              <a:t>FY20 Appropriations</a:t>
            </a:r>
          </a:p>
          <a:p>
            <a:pPr marL="557213" lvl="1" indent="-214313">
              <a:buFont typeface="Arial" panose="020B0604020202020204" pitchFamily="34" charset="0"/>
              <a:buChar char="•"/>
            </a:pPr>
            <a:r>
              <a:rPr lang="en-US" sz="1350" dirty="0"/>
              <a:t>$40.5 million for IOOS Regional Observations</a:t>
            </a:r>
          </a:p>
          <a:p>
            <a:pPr marL="557213" lvl="1" indent="-214313">
              <a:buFont typeface="Arial" panose="020B0604020202020204" pitchFamily="34" charset="0"/>
              <a:buChar char="•"/>
            </a:pPr>
            <a:r>
              <a:rPr lang="en-US" sz="1350" dirty="0"/>
              <a:t>“The Committee supports IOOS’ efforts to expand its use of underwater gliders and encourages NOAA to </a:t>
            </a:r>
            <a:r>
              <a:rPr lang="en-US" sz="1350" b="1" dirty="0"/>
              <a:t>fill critical gaps in the current surface mapping system to ensure streamlined access to data for weather forecasting, detection of ecological phenomena, and safe maritime operations</a:t>
            </a:r>
            <a:r>
              <a:rPr lang="en-US" sz="1350" dirty="0"/>
              <a:t>.”</a:t>
            </a:r>
          </a:p>
        </p:txBody>
      </p:sp>
    </p:spTree>
    <p:extLst>
      <p:ext uri="{BB962C8B-B14F-4D97-AF65-F5344CB8AC3E}">
        <p14:creationId xmlns:p14="http://schemas.microsoft.com/office/powerpoint/2010/main" val="138470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2"/>
          <p:cNvGrpSpPr>
            <a:grpSpLocks/>
          </p:cNvGrpSpPr>
          <p:nvPr/>
        </p:nvGrpSpPr>
        <p:grpSpPr bwMode="auto">
          <a:xfrm>
            <a:off x="-39913" y="399225"/>
            <a:ext cx="9194799" cy="5841639"/>
            <a:chOff x="609600" y="310433"/>
            <a:chExt cx="8077200" cy="6280865"/>
          </a:xfrm>
        </p:grpSpPr>
        <p:sp>
          <p:nvSpPr>
            <p:cNvPr id="5" name="Rectangle 4"/>
            <p:cNvSpPr/>
            <p:nvPr/>
          </p:nvSpPr>
          <p:spPr>
            <a:xfrm>
              <a:off x="609600" y="456424"/>
              <a:ext cx="8077200" cy="61348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82" name="Picture 2" descr="C:\Documents and Settings\RUCool\Desktop\MARCOOS Years 5-9 Sept 2010\Figures\mab_triangles_grad_bkg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6163" y="310433"/>
              <a:ext cx="4780832" cy="3585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pic>
      </p:grpSp>
      <p:sp>
        <p:nvSpPr>
          <p:cNvPr id="3" name="TextBox 2"/>
          <p:cNvSpPr txBox="1"/>
          <p:nvPr/>
        </p:nvSpPr>
        <p:spPr>
          <a:xfrm>
            <a:off x="3631" y="3856"/>
            <a:ext cx="9183913" cy="523220"/>
          </a:xfrm>
          <a:prstGeom prst="rect">
            <a:avLst/>
          </a:prstGeom>
          <a:noFill/>
        </p:spPr>
        <p:txBody>
          <a:bodyPr wrap="square" rtlCol="0">
            <a:spAutoFit/>
          </a:bodyPr>
          <a:lstStyle/>
          <a:p>
            <a:pPr algn="ctr"/>
            <a:r>
              <a:rPr lang="en-US" sz="2800" b="1" dirty="0">
                <a:solidFill>
                  <a:schemeClr val="bg1"/>
                </a:solidFill>
                <a:latin typeface="Calibri (Body)"/>
              </a:rPr>
              <a:t>Data with Purpose</a:t>
            </a:r>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448" y="817646"/>
            <a:ext cx="1809383"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TextBox 26"/>
          <p:cNvSpPr txBox="1"/>
          <p:nvPr/>
        </p:nvSpPr>
        <p:spPr>
          <a:xfrm>
            <a:off x="7292974" y="2607460"/>
            <a:ext cx="1654833" cy="646331"/>
          </a:xfrm>
          <a:prstGeom prst="rect">
            <a:avLst/>
          </a:prstGeom>
          <a:noFill/>
        </p:spPr>
        <p:txBody>
          <a:bodyPr wrap="square" rtlCol="0">
            <a:spAutoFit/>
          </a:bodyPr>
          <a:lstStyle/>
          <a:p>
            <a:pPr algn="ctr"/>
            <a:r>
              <a:rPr lang="en-US" sz="2400" b="1" dirty="0">
                <a:solidFill>
                  <a:schemeClr val="bg1"/>
                </a:solidFill>
              </a:rPr>
              <a:t>Fisheries</a:t>
            </a:r>
          </a:p>
          <a:p>
            <a:pPr algn="ctr"/>
            <a:endParaRPr lang="en-US" sz="1200" dirty="0">
              <a:solidFill>
                <a:srgbClr val="0069AA"/>
              </a:solidFill>
            </a:endParaRPr>
          </a:p>
        </p:txBody>
      </p:sp>
      <p:sp>
        <p:nvSpPr>
          <p:cNvPr id="29" name="TextBox 28"/>
          <p:cNvSpPr txBox="1"/>
          <p:nvPr/>
        </p:nvSpPr>
        <p:spPr>
          <a:xfrm>
            <a:off x="2896760" y="5632674"/>
            <a:ext cx="3424479" cy="461665"/>
          </a:xfrm>
          <a:prstGeom prst="rect">
            <a:avLst/>
          </a:prstGeom>
          <a:noFill/>
        </p:spPr>
        <p:txBody>
          <a:bodyPr wrap="square" rtlCol="0">
            <a:spAutoFit/>
          </a:bodyPr>
          <a:lstStyle/>
          <a:p>
            <a:pPr algn="ctr"/>
            <a:r>
              <a:rPr lang="en-US" sz="2400" b="1">
                <a:solidFill>
                  <a:schemeClr val="bg1"/>
                </a:solidFill>
              </a:rPr>
              <a:t>Coastal Hazards</a:t>
            </a:r>
            <a:endParaRPr lang="en-US" sz="2400" b="1" dirty="0">
              <a:solidFill>
                <a:schemeClr val="bg1"/>
              </a:solidFill>
            </a:endParaRPr>
          </a:p>
        </p:txBody>
      </p:sp>
      <p:sp>
        <p:nvSpPr>
          <p:cNvPr id="30" name="TextBox 29"/>
          <p:cNvSpPr txBox="1"/>
          <p:nvPr/>
        </p:nvSpPr>
        <p:spPr>
          <a:xfrm>
            <a:off x="211989" y="2626990"/>
            <a:ext cx="1751737" cy="830997"/>
          </a:xfrm>
          <a:prstGeom prst="rect">
            <a:avLst/>
          </a:prstGeom>
          <a:noFill/>
        </p:spPr>
        <p:txBody>
          <a:bodyPr wrap="square" rtlCol="0">
            <a:spAutoFit/>
          </a:bodyPr>
          <a:lstStyle/>
          <a:p>
            <a:pPr algn="ctr"/>
            <a:r>
              <a:rPr lang="en-US" sz="2400" b="1" dirty="0">
                <a:solidFill>
                  <a:schemeClr val="bg1"/>
                </a:solidFill>
              </a:rPr>
              <a:t>Maritime Safety</a:t>
            </a:r>
          </a:p>
        </p:txBody>
      </p:sp>
      <p:sp>
        <p:nvSpPr>
          <p:cNvPr id="31" name="TextBox 30"/>
          <p:cNvSpPr txBox="1"/>
          <p:nvPr/>
        </p:nvSpPr>
        <p:spPr>
          <a:xfrm>
            <a:off x="6656594" y="5325283"/>
            <a:ext cx="1340491" cy="830997"/>
          </a:xfrm>
          <a:prstGeom prst="rect">
            <a:avLst/>
          </a:prstGeom>
          <a:noFill/>
        </p:spPr>
        <p:txBody>
          <a:bodyPr wrap="square" rtlCol="0">
            <a:spAutoFit/>
          </a:bodyPr>
          <a:lstStyle/>
          <a:p>
            <a:pPr algn="ctr"/>
            <a:r>
              <a:rPr lang="en-US" sz="2400" b="1" dirty="0">
                <a:solidFill>
                  <a:schemeClr val="bg1"/>
                </a:solidFill>
              </a:rPr>
              <a:t>Water Quality</a:t>
            </a:r>
          </a:p>
        </p:txBody>
      </p:sp>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4242" y="3472340"/>
            <a:ext cx="1821446" cy="18093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3" name="Pictur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07121" y="808558"/>
            <a:ext cx="1826537" cy="18204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 name="Picture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1429" y="3761709"/>
            <a:ext cx="1820166" cy="18201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81202" y="3457106"/>
            <a:ext cx="1839822" cy="1824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TextBox 35"/>
          <p:cNvSpPr txBox="1"/>
          <p:nvPr/>
        </p:nvSpPr>
        <p:spPr>
          <a:xfrm>
            <a:off x="1194866" y="5329942"/>
            <a:ext cx="1500198" cy="646331"/>
          </a:xfrm>
          <a:prstGeom prst="rect">
            <a:avLst/>
          </a:prstGeom>
          <a:noFill/>
        </p:spPr>
        <p:txBody>
          <a:bodyPr wrap="square" rtlCol="0">
            <a:spAutoFit/>
          </a:bodyPr>
          <a:lstStyle/>
          <a:p>
            <a:pPr algn="ctr"/>
            <a:r>
              <a:rPr lang="en-US" sz="2400" b="1" dirty="0">
                <a:solidFill>
                  <a:schemeClr val="bg1"/>
                </a:solidFill>
              </a:rPr>
              <a:t>Energy</a:t>
            </a:r>
          </a:p>
          <a:p>
            <a:pPr algn="ctr"/>
            <a:endParaRPr lang="en-US" sz="1200" dirty="0">
              <a:solidFill>
                <a:srgbClr val="0069AA"/>
              </a:solidFill>
            </a:endParaRPr>
          </a:p>
        </p:txBody>
      </p:sp>
    </p:spTree>
    <p:extLst>
      <p:ext uri="{BB962C8B-B14F-4D97-AF65-F5344CB8AC3E}">
        <p14:creationId xmlns:p14="http://schemas.microsoft.com/office/powerpoint/2010/main" val="348775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Screen Shot 2016-12-02 at 12.06.0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065" y="750135"/>
            <a:ext cx="4887886" cy="5369854"/>
          </a:xfrm>
          <a:prstGeom prst="rect">
            <a:avLst/>
          </a:prstGeom>
          <a:ln>
            <a:solidFill>
              <a:srgbClr val="000000"/>
            </a:solidFill>
          </a:ln>
        </p:spPr>
      </p:pic>
      <p:sp>
        <p:nvSpPr>
          <p:cNvPr id="15" name="Oval 14"/>
          <p:cNvSpPr/>
          <p:nvPr/>
        </p:nvSpPr>
        <p:spPr>
          <a:xfrm>
            <a:off x="3762837" y="145478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16" name="Oval 15"/>
          <p:cNvSpPr/>
          <p:nvPr/>
        </p:nvSpPr>
        <p:spPr>
          <a:xfrm>
            <a:off x="3797820" y="101893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17" name="Oval 16"/>
          <p:cNvSpPr/>
          <p:nvPr/>
        </p:nvSpPr>
        <p:spPr>
          <a:xfrm>
            <a:off x="2018847" y="1838662"/>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18" name="Oval 17"/>
          <p:cNvSpPr/>
          <p:nvPr/>
        </p:nvSpPr>
        <p:spPr>
          <a:xfrm>
            <a:off x="2840508" y="1520752"/>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19" name="Oval 18"/>
          <p:cNvSpPr/>
          <p:nvPr/>
        </p:nvSpPr>
        <p:spPr>
          <a:xfrm>
            <a:off x="2412568" y="1715774"/>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0" name="Oval 19"/>
          <p:cNvSpPr/>
          <p:nvPr/>
        </p:nvSpPr>
        <p:spPr>
          <a:xfrm flipH="1">
            <a:off x="1409720" y="2113935"/>
            <a:ext cx="61413" cy="67288"/>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1" name="Oval 20"/>
          <p:cNvSpPr/>
          <p:nvPr/>
        </p:nvSpPr>
        <p:spPr>
          <a:xfrm>
            <a:off x="1563099" y="195270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2" name="Oval 21"/>
          <p:cNvSpPr/>
          <p:nvPr/>
        </p:nvSpPr>
        <p:spPr>
          <a:xfrm>
            <a:off x="3420711" y="1370284"/>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3" name="Oval 22"/>
          <p:cNvSpPr/>
          <p:nvPr/>
        </p:nvSpPr>
        <p:spPr>
          <a:xfrm>
            <a:off x="936117" y="310310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4" name="Oval 23"/>
          <p:cNvSpPr/>
          <p:nvPr/>
        </p:nvSpPr>
        <p:spPr>
          <a:xfrm>
            <a:off x="753603" y="355152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5" name="Oval 24"/>
          <p:cNvSpPr/>
          <p:nvPr/>
        </p:nvSpPr>
        <p:spPr>
          <a:xfrm>
            <a:off x="1339752" y="253799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6" name="Oval 25"/>
          <p:cNvSpPr/>
          <p:nvPr/>
        </p:nvSpPr>
        <p:spPr>
          <a:xfrm>
            <a:off x="1234794" y="279773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7" name="Oval 26"/>
          <p:cNvSpPr/>
          <p:nvPr/>
        </p:nvSpPr>
        <p:spPr>
          <a:xfrm>
            <a:off x="428844" y="5215642"/>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8" name="Oval 27"/>
          <p:cNvSpPr/>
          <p:nvPr/>
        </p:nvSpPr>
        <p:spPr>
          <a:xfrm>
            <a:off x="560667" y="5532947"/>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29" name="Oval 28"/>
          <p:cNvSpPr/>
          <p:nvPr/>
        </p:nvSpPr>
        <p:spPr>
          <a:xfrm>
            <a:off x="258550" y="476679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30" name="Oval 29"/>
          <p:cNvSpPr/>
          <p:nvPr/>
        </p:nvSpPr>
        <p:spPr>
          <a:xfrm>
            <a:off x="498813" y="4013057"/>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31" name="Oval 30"/>
          <p:cNvSpPr/>
          <p:nvPr/>
        </p:nvSpPr>
        <p:spPr>
          <a:xfrm>
            <a:off x="358875" y="577444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lstStyle/>
          <a:p>
            <a:pPr algn="ctr"/>
            <a:endParaRPr lang="en-US"/>
          </a:p>
        </p:txBody>
      </p:sp>
      <p:sp>
        <p:nvSpPr>
          <p:cNvPr id="54" name="TextBox 53"/>
          <p:cNvSpPr txBox="1"/>
          <p:nvPr/>
        </p:nvSpPr>
        <p:spPr>
          <a:xfrm>
            <a:off x="206404" y="710242"/>
            <a:ext cx="2020997" cy="297451"/>
          </a:xfrm>
          <a:prstGeom prst="rect">
            <a:avLst/>
          </a:prstGeom>
          <a:noFill/>
        </p:spPr>
        <p:txBody>
          <a:bodyPr wrap="none" lIns="20254" tIns="10127" rIns="20254" bIns="10127" rtlCol="0">
            <a:spAutoFit/>
          </a:bodyPr>
          <a:lstStyle/>
          <a:p>
            <a:r>
              <a:rPr lang="en-US" b="1" dirty="0">
                <a:latin typeface="Calibri (Body)"/>
                <a:cs typeface="American Typewriter"/>
              </a:rPr>
              <a:t>Long Range Network</a:t>
            </a:r>
          </a:p>
        </p:txBody>
      </p:sp>
      <p:grpSp>
        <p:nvGrpSpPr>
          <p:cNvPr id="73" name="Group 72"/>
          <p:cNvGrpSpPr/>
          <p:nvPr/>
        </p:nvGrpSpPr>
        <p:grpSpPr>
          <a:xfrm>
            <a:off x="5297626" y="806826"/>
            <a:ext cx="1841041" cy="5295524"/>
            <a:chOff x="23309544" y="3765186"/>
            <a:chExt cx="8100582" cy="24712447"/>
          </a:xfrm>
        </p:grpSpPr>
        <p:pic>
          <p:nvPicPr>
            <p:cNvPr id="6" name="Picture 5" descr="Screen Shot 2016-11-29 at 3.33.2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544" y="3765186"/>
              <a:ext cx="7655560" cy="10414185"/>
            </a:xfrm>
            <a:prstGeom prst="rect">
              <a:avLst/>
            </a:prstGeom>
            <a:ln>
              <a:solidFill>
                <a:schemeClr val="tx1"/>
              </a:solidFill>
            </a:ln>
          </p:spPr>
        </p:pic>
        <p:pic>
          <p:nvPicPr>
            <p:cNvPr id="13" name="Picture 12" descr="Screen Shot 2016-11-29 at 3.43.29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55066" y="21454533"/>
              <a:ext cx="7855060" cy="7023100"/>
            </a:xfrm>
            <a:prstGeom prst="rect">
              <a:avLst/>
            </a:prstGeom>
            <a:ln>
              <a:solidFill>
                <a:srgbClr val="000000"/>
              </a:solidFill>
            </a:ln>
          </p:spPr>
        </p:pic>
        <p:pic>
          <p:nvPicPr>
            <p:cNvPr id="14" name="Picture 13" descr="Screen Shot 2016-11-29 at 3.43.41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09546" y="14994292"/>
              <a:ext cx="8100580" cy="5807793"/>
            </a:xfrm>
            <a:prstGeom prst="rect">
              <a:avLst/>
            </a:prstGeom>
            <a:ln>
              <a:solidFill>
                <a:srgbClr val="000000"/>
              </a:solidFill>
            </a:ln>
          </p:spPr>
        </p:pic>
        <p:sp>
          <p:nvSpPr>
            <p:cNvPr id="32" name="Oval 31"/>
            <p:cNvSpPr/>
            <p:nvPr/>
          </p:nvSpPr>
          <p:spPr>
            <a:xfrm>
              <a:off x="25139223" y="12231674"/>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5850423" y="1112295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5599492" y="16194074"/>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7523753" y="830355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7216128" y="9310674"/>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7677688" y="721135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764823" y="10133477"/>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7831623" y="6211464"/>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8317292" y="16996163"/>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26456954" y="22072683"/>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25753426" y="24734287"/>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7831623" y="23698284"/>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4558990" y="4034434"/>
              <a:ext cx="6182001" cy="1292662"/>
            </a:xfrm>
            <a:prstGeom prst="rect">
              <a:avLst/>
            </a:prstGeom>
            <a:noFill/>
          </p:spPr>
          <p:txBody>
            <a:bodyPr wrap="none" rtlCol="0">
              <a:spAutoFit/>
            </a:bodyPr>
            <a:lstStyle/>
            <a:p>
              <a:r>
                <a:rPr lang="en-US" sz="1200" dirty="0">
                  <a:latin typeface="Calibri (Body)"/>
                  <a:cs typeface="American Typewriter"/>
                </a:rPr>
                <a:t>New Jersey 13 MHz</a:t>
              </a:r>
            </a:p>
          </p:txBody>
        </p:sp>
        <p:sp>
          <p:nvSpPr>
            <p:cNvPr id="61" name="TextBox 60"/>
            <p:cNvSpPr txBox="1"/>
            <p:nvPr/>
          </p:nvSpPr>
          <p:spPr>
            <a:xfrm>
              <a:off x="25385887" y="21223038"/>
              <a:ext cx="5954328" cy="1292662"/>
            </a:xfrm>
            <a:prstGeom prst="rect">
              <a:avLst/>
            </a:prstGeom>
            <a:noFill/>
          </p:spPr>
          <p:txBody>
            <a:bodyPr wrap="none" rtlCol="0">
              <a:spAutoFit/>
            </a:bodyPr>
            <a:lstStyle/>
            <a:p>
              <a:r>
                <a:rPr lang="en-US" sz="1200" dirty="0">
                  <a:latin typeface="Calibri (Body)"/>
                  <a:cs typeface="American Typewriter"/>
                </a:rPr>
                <a:t>Block Island Sound</a:t>
              </a:r>
            </a:p>
          </p:txBody>
        </p:sp>
        <p:sp>
          <p:nvSpPr>
            <p:cNvPr id="62" name="TextBox 61"/>
            <p:cNvSpPr txBox="1"/>
            <p:nvPr/>
          </p:nvSpPr>
          <p:spPr>
            <a:xfrm>
              <a:off x="25385887" y="15107105"/>
              <a:ext cx="5902130" cy="1292662"/>
            </a:xfrm>
            <a:prstGeom prst="rect">
              <a:avLst/>
            </a:prstGeom>
            <a:noFill/>
          </p:spPr>
          <p:txBody>
            <a:bodyPr wrap="none" rtlCol="0">
              <a:spAutoFit/>
            </a:bodyPr>
            <a:lstStyle/>
            <a:p>
              <a:r>
                <a:rPr lang="en-US" sz="1200" dirty="0" err="1">
                  <a:latin typeface="Calibri (Body)"/>
                  <a:cs typeface="American Typewriter"/>
                </a:rPr>
                <a:t>Muskeget</a:t>
              </a:r>
              <a:r>
                <a:rPr lang="en-US" sz="1200" dirty="0">
                  <a:latin typeface="Calibri (Body)"/>
                  <a:cs typeface="American Typewriter"/>
                </a:rPr>
                <a:t> Channel</a:t>
              </a:r>
            </a:p>
          </p:txBody>
        </p:sp>
      </p:grpSp>
      <p:sp>
        <p:nvSpPr>
          <p:cNvPr id="63" name="TextBox 62"/>
          <p:cNvSpPr txBox="1"/>
          <p:nvPr/>
        </p:nvSpPr>
        <p:spPr>
          <a:xfrm>
            <a:off x="241427" y="991766"/>
            <a:ext cx="1759707" cy="1005337"/>
          </a:xfrm>
          <a:prstGeom prst="rect">
            <a:avLst/>
          </a:prstGeom>
          <a:noFill/>
        </p:spPr>
        <p:txBody>
          <a:bodyPr wrap="none" lIns="20254" tIns="10127" rIns="20254" bIns="10127" rtlCol="0">
            <a:spAutoFit/>
          </a:bodyPr>
          <a:lstStyle/>
          <a:p>
            <a:r>
              <a:rPr lang="en-US" sz="1600" dirty="0">
                <a:solidFill>
                  <a:srgbClr val="FF0000"/>
                </a:solidFill>
                <a:latin typeface="Calibri (Body)"/>
                <a:cs typeface="American Typewriter"/>
              </a:rPr>
              <a:t>5 MHz - 17 Stations</a:t>
            </a:r>
          </a:p>
          <a:p>
            <a:r>
              <a:rPr lang="en-US" sz="1600" dirty="0">
                <a:solidFill>
                  <a:srgbClr val="FF6600"/>
                </a:solidFill>
                <a:latin typeface="Calibri (Body)"/>
                <a:cs typeface="American Typewriter"/>
              </a:rPr>
              <a:t>13 MHz -   8 Stations</a:t>
            </a:r>
          </a:p>
          <a:p>
            <a:r>
              <a:rPr lang="en-US" sz="1600" dirty="0">
                <a:solidFill>
                  <a:srgbClr val="008000"/>
                </a:solidFill>
                <a:latin typeface="Calibri (Body)"/>
                <a:cs typeface="American Typewriter"/>
              </a:rPr>
              <a:t>25 MHz - 16 Stations</a:t>
            </a:r>
          </a:p>
          <a:p>
            <a:r>
              <a:rPr lang="en-US" sz="1600" dirty="0">
                <a:latin typeface="Calibri (Body)"/>
                <a:cs typeface="American Typewriter"/>
              </a:rPr>
              <a:t>TOTAL – 41 Stations</a:t>
            </a:r>
          </a:p>
        </p:txBody>
      </p:sp>
      <p:grpSp>
        <p:nvGrpSpPr>
          <p:cNvPr id="72" name="Group 71"/>
          <p:cNvGrpSpPr/>
          <p:nvPr/>
        </p:nvGrpSpPr>
        <p:grpSpPr>
          <a:xfrm>
            <a:off x="7158534" y="687569"/>
            <a:ext cx="1876411" cy="5448107"/>
            <a:chOff x="30859040" y="501580"/>
            <a:chExt cx="9306108" cy="28657620"/>
          </a:xfrm>
        </p:grpSpPr>
        <p:pic>
          <p:nvPicPr>
            <p:cNvPr id="7" name="Picture 6" descr="Screen Shot 2016-11-29 at 3.35.1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08686" y="21928667"/>
              <a:ext cx="7653452" cy="7230533"/>
            </a:xfrm>
            <a:prstGeom prst="rect">
              <a:avLst/>
            </a:prstGeom>
            <a:ln>
              <a:solidFill>
                <a:srgbClr val="000000"/>
              </a:solidFill>
            </a:ln>
          </p:spPr>
        </p:pic>
        <p:pic>
          <p:nvPicPr>
            <p:cNvPr id="10" name="Picture 9" descr="Screen Shot 2016-11-29 at 3.35.39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08683" y="14105467"/>
              <a:ext cx="7439450" cy="7349067"/>
            </a:xfrm>
            <a:prstGeom prst="rect">
              <a:avLst/>
            </a:prstGeom>
            <a:ln>
              <a:solidFill>
                <a:srgbClr val="000000"/>
              </a:solidFill>
            </a:ln>
          </p:spPr>
        </p:pic>
        <p:pic>
          <p:nvPicPr>
            <p:cNvPr id="11" name="Picture 10" descr="Screen Shot 2016-11-29 at 3.35.5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08683" y="6519333"/>
              <a:ext cx="7623739" cy="6756400"/>
            </a:xfrm>
            <a:prstGeom prst="rect">
              <a:avLst/>
            </a:prstGeom>
            <a:ln>
              <a:solidFill>
                <a:srgbClr val="000000"/>
              </a:solidFill>
            </a:ln>
          </p:spPr>
        </p:pic>
        <p:pic>
          <p:nvPicPr>
            <p:cNvPr id="12" name="Picture 11" descr="Screen Shot 2016-11-29 at 3.36.15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362055" y="574364"/>
              <a:ext cx="8300081" cy="5600700"/>
            </a:xfrm>
            <a:prstGeom prst="rect">
              <a:avLst/>
            </a:prstGeom>
            <a:ln>
              <a:solidFill>
                <a:srgbClr val="000000"/>
              </a:solidFill>
            </a:ln>
          </p:spPr>
        </p:pic>
        <p:sp>
          <p:nvSpPr>
            <p:cNvPr id="41" name="Oval 40"/>
            <p:cNvSpPr/>
            <p:nvPr/>
          </p:nvSpPr>
          <p:spPr>
            <a:xfrm>
              <a:off x="35720304" y="15058984"/>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3561304" y="18416619"/>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2008683" y="11408166"/>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4177042" y="11560566"/>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3869173" y="8611424"/>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4135693" y="1908566"/>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4986773" y="3769079"/>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3847086" y="27713019"/>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7295104" y="28199852"/>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8031704" y="23852219"/>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0859040" y="501580"/>
              <a:ext cx="9306108" cy="1457044"/>
            </a:xfrm>
            <a:prstGeom prst="rect">
              <a:avLst/>
            </a:prstGeom>
            <a:noFill/>
          </p:spPr>
          <p:txBody>
            <a:bodyPr wrap="none" rtlCol="0">
              <a:spAutoFit/>
            </a:bodyPr>
            <a:lstStyle/>
            <a:p>
              <a:r>
                <a:rPr lang="en-US" sz="1200" dirty="0">
                  <a:latin typeface="Calibri (Body)"/>
                  <a:cs typeface="American Typewriter"/>
                </a:rPr>
                <a:t>Western Long Island Sound</a:t>
              </a:r>
            </a:p>
          </p:txBody>
        </p:sp>
        <p:sp>
          <p:nvSpPr>
            <p:cNvPr id="57" name="TextBox 56"/>
            <p:cNvSpPr txBox="1"/>
            <p:nvPr/>
          </p:nvSpPr>
          <p:spPr>
            <a:xfrm>
              <a:off x="33748797" y="6570959"/>
              <a:ext cx="6189656" cy="1457044"/>
            </a:xfrm>
            <a:prstGeom prst="rect">
              <a:avLst/>
            </a:prstGeom>
            <a:noFill/>
          </p:spPr>
          <p:txBody>
            <a:bodyPr wrap="none" rtlCol="0">
              <a:spAutoFit/>
            </a:bodyPr>
            <a:lstStyle/>
            <a:p>
              <a:r>
                <a:rPr lang="en-US" sz="1200" dirty="0">
                  <a:latin typeface="Calibri (Body)"/>
                  <a:cs typeface="American Typewriter"/>
                </a:rPr>
                <a:t>New York Harbor</a:t>
              </a:r>
            </a:p>
          </p:txBody>
        </p:sp>
        <p:sp>
          <p:nvSpPr>
            <p:cNvPr id="59" name="TextBox 58"/>
            <p:cNvSpPr txBox="1"/>
            <p:nvPr/>
          </p:nvSpPr>
          <p:spPr>
            <a:xfrm>
              <a:off x="34659579" y="13781180"/>
              <a:ext cx="5123066" cy="1457044"/>
            </a:xfrm>
            <a:prstGeom prst="rect">
              <a:avLst/>
            </a:prstGeom>
            <a:noFill/>
          </p:spPr>
          <p:txBody>
            <a:bodyPr wrap="none" rtlCol="0">
              <a:spAutoFit/>
            </a:bodyPr>
            <a:lstStyle/>
            <a:p>
              <a:r>
                <a:rPr lang="en-US" sz="1200" dirty="0">
                  <a:latin typeface="Calibri (Body)"/>
                  <a:cs typeface="American Typewriter"/>
                </a:rPr>
                <a:t>Delaware Bay</a:t>
              </a:r>
            </a:p>
          </p:txBody>
        </p:sp>
        <p:sp>
          <p:nvSpPr>
            <p:cNvPr id="60" name="TextBox 59"/>
            <p:cNvSpPr txBox="1"/>
            <p:nvPr/>
          </p:nvSpPr>
          <p:spPr>
            <a:xfrm>
              <a:off x="33561302" y="22072685"/>
              <a:ext cx="5901543" cy="1457044"/>
            </a:xfrm>
            <a:prstGeom prst="rect">
              <a:avLst/>
            </a:prstGeom>
            <a:noFill/>
          </p:spPr>
          <p:txBody>
            <a:bodyPr wrap="none" rtlCol="0">
              <a:spAutoFit/>
            </a:bodyPr>
            <a:lstStyle/>
            <a:p>
              <a:r>
                <a:rPr lang="en-US" sz="1200" dirty="0">
                  <a:latin typeface="Calibri (Body)12"/>
                  <a:cs typeface="American Typewriter"/>
                </a:rPr>
                <a:t>Chesapeake Bay</a:t>
              </a:r>
            </a:p>
          </p:txBody>
        </p:sp>
        <p:sp>
          <p:nvSpPr>
            <p:cNvPr id="71" name="Oval 70"/>
            <p:cNvSpPr/>
            <p:nvPr/>
          </p:nvSpPr>
          <p:spPr>
            <a:xfrm>
              <a:off x="35410908" y="14903512"/>
              <a:ext cx="307869" cy="30786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7" name="Straight Connector 76"/>
          <p:cNvCxnSpPr>
            <a:cxnSpLocks/>
          </p:cNvCxnSpPr>
          <p:nvPr/>
        </p:nvCxnSpPr>
        <p:spPr>
          <a:xfrm flipV="1">
            <a:off x="241425" y="1735870"/>
            <a:ext cx="1777422" cy="327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7433" y="13689"/>
            <a:ext cx="8728498" cy="523220"/>
          </a:xfrm>
          <a:prstGeom prst="rect">
            <a:avLst/>
          </a:prstGeom>
        </p:spPr>
        <p:txBody>
          <a:bodyPr wrap="square">
            <a:spAutoFit/>
          </a:bodyPr>
          <a:lstStyle/>
          <a:p>
            <a:pPr algn="ctr"/>
            <a:r>
              <a:rPr lang="en-US" sz="2800" b="1" dirty="0">
                <a:solidFill>
                  <a:schemeClr val="bg1"/>
                </a:solidFill>
                <a:latin typeface="Calibri (Body)"/>
                <a:ea typeface="Imprint MT Shadow" charset="0"/>
                <a:cs typeface="Imprint MT Shadow" charset="0"/>
              </a:rPr>
              <a:t>High Frequency Radar Network – HF-Radar</a:t>
            </a:r>
          </a:p>
        </p:txBody>
      </p:sp>
      <p:sp>
        <p:nvSpPr>
          <p:cNvPr id="65" name="TextBox 64"/>
          <p:cNvSpPr txBox="1"/>
          <p:nvPr/>
        </p:nvSpPr>
        <p:spPr>
          <a:xfrm>
            <a:off x="1949740" y="4760265"/>
            <a:ext cx="2420401" cy="1251558"/>
          </a:xfrm>
          <a:prstGeom prst="rect">
            <a:avLst/>
          </a:prstGeom>
          <a:noFill/>
        </p:spPr>
        <p:txBody>
          <a:bodyPr wrap="none" lIns="20254" tIns="10127" rIns="20254" bIns="10127" rtlCol="0">
            <a:spAutoFit/>
          </a:bodyPr>
          <a:lstStyle/>
          <a:p>
            <a:r>
              <a:rPr lang="en-US" sz="1600" b="1" dirty="0">
                <a:latin typeface="Calibri (Body)"/>
                <a:cs typeface="Bangla MN"/>
              </a:rPr>
              <a:t>Key Applications</a:t>
            </a:r>
          </a:p>
          <a:p>
            <a:pPr marL="171450" indent="-171450">
              <a:buFont typeface="Arial" panose="020B0604020202020204" pitchFamily="34" charset="0"/>
              <a:buChar char="•"/>
            </a:pPr>
            <a:r>
              <a:rPr lang="en-US" sz="1600" b="1" dirty="0">
                <a:latin typeface="Calibri (Body)"/>
                <a:cs typeface="Bangla MN"/>
              </a:rPr>
              <a:t>Search and Rescue</a:t>
            </a:r>
          </a:p>
          <a:p>
            <a:pPr marL="171450" indent="-171450">
              <a:buFont typeface="Arial" panose="020B0604020202020204" pitchFamily="34" charset="0"/>
              <a:buChar char="•"/>
            </a:pPr>
            <a:r>
              <a:rPr lang="en-US" sz="1600" b="1" dirty="0">
                <a:latin typeface="Calibri (Body)"/>
                <a:cs typeface="Bangla MN"/>
              </a:rPr>
              <a:t>Coastal Hazards</a:t>
            </a:r>
          </a:p>
          <a:p>
            <a:pPr marL="171450" indent="-171450">
              <a:buFont typeface="Arial" panose="020B0604020202020204" pitchFamily="34" charset="0"/>
              <a:buChar char="•"/>
            </a:pPr>
            <a:r>
              <a:rPr lang="en-US" sz="1600" b="1" dirty="0">
                <a:latin typeface="Calibri (Body)"/>
                <a:cs typeface="Bangla MN"/>
              </a:rPr>
              <a:t>Maritime Safety</a:t>
            </a:r>
          </a:p>
          <a:p>
            <a:pPr marL="171450" indent="-171450">
              <a:buFont typeface="Arial" panose="020B0604020202020204" pitchFamily="34" charset="0"/>
              <a:buChar char="•"/>
            </a:pPr>
            <a:r>
              <a:rPr lang="en-US" sz="1600" b="1" dirty="0">
                <a:latin typeface="Calibri (Body)"/>
                <a:cs typeface="Bangla MN"/>
              </a:rPr>
              <a:t>Water Quality Forecasting</a:t>
            </a:r>
          </a:p>
        </p:txBody>
      </p:sp>
      <p:grpSp>
        <p:nvGrpSpPr>
          <p:cNvPr id="67" name="Group 9"/>
          <p:cNvGrpSpPr>
            <a:grpSpLocks/>
          </p:cNvGrpSpPr>
          <p:nvPr/>
        </p:nvGrpSpPr>
        <p:grpSpPr bwMode="auto">
          <a:xfrm>
            <a:off x="2797302" y="3425524"/>
            <a:ext cx="2213125" cy="1183473"/>
            <a:chOff x="5204177" y="1478844"/>
            <a:chExt cx="3766629" cy="3127024"/>
          </a:xfrm>
        </p:grpSpPr>
        <p:pic>
          <p:nvPicPr>
            <p:cNvPr id="68"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9" name="Picture 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70" name="TextBox 69">
            <a:extLst>
              <a:ext uri="{FF2B5EF4-FFF2-40B4-BE49-F238E27FC236}">
                <a16:creationId xmlns:a16="http://schemas.microsoft.com/office/drawing/2014/main" id="{8A2CD08C-74D3-0341-8015-E1F71EBA92AC}"/>
              </a:ext>
            </a:extLst>
          </p:cNvPr>
          <p:cNvSpPr txBox="1"/>
          <p:nvPr/>
        </p:nvSpPr>
        <p:spPr>
          <a:xfrm>
            <a:off x="3618900" y="3024955"/>
            <a:ext cx="1409617" cy="430887"/>
          </a:xfrm>
          <a:prstGeom prst="rect">
            <a:avLst/>
          </a:prstGeom>
          <a:noFill/>
        </p:spPr>
        <p:txBody>
          <a:bodyPr wrap="none" rtlCol="0">
            <a:spAutoFit/>
          </a:bodyPr>
          <a:lstStyle/>
          <a:p>
            <a:r>
              <a:rPr lang="en-US" sz="1200" dirty="0">
                <a:latin typeface="Calibri (Body)12"/>
                <a:cs typeface="Bangla MN"/>
              </a:rPr>
              <a:t>Winter Storm Jonas</a:t>
            </a:r>
          </a:p>
          <a:p>
            <a:r>
              <a:rPr lang="en-US" sz="1000" dirty="0">
                <a:latin typeface="Calibri (Body)"/>
                <a:cs typeface="Bangla MN"/>
              </a:rPr>
              <a:t>2016/01/23 20:00 UTC</a:t>
            </a:r>
          </a:p>
        </p:txBody>
      </p:sp>
      <p:cxnSp>
        <p:nvCxnSpPr>
          <p:cNvPr id="75" name="Straight Arrow Connector 74">
            <a:extLst>
              <a:ext uri="{FF2B5EF4-FFF2-40B4-BE49-F238E27FC236}">
                <a16:creationId xmlns:a16="http://schemas.microsoft.com/office/drawing/2014/main" id="{52B541D2-CE08-AE4B-9AE3-828FB89F53FD}"/>
              </a:ext>
            </a:extLst>
          </p:cNvPr>
          <p:cNvCxnSpPr>
            <a:cxnSpLocks/>
            <a:stCxn id="70" idx="1"/>
          </p:cNvCxnSpPr>
          <p:nvPr/>
        </p:nvCxnSpPr>
        <p:spPr>
          <a:xfrm flipH="1">
            <a:off x="1938626" y="3240399"/>
            <a:ext cx="1680274" cy="43442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462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C095442-C171-B040-86B8-C0A255D2CAE5}"/>
              </a:ext>
            </a:extLst>
          </p:cNvPr>
          <p:cNvSpPr txBox="1">
            <a:spLocks/>
          </p:cNvSpPr>
          <p:nvPr/>
        </p:nvSpPr>
        <p:spPr>
          <a:xfrm>
            <a:off x="659473" y="32596"/>
            <a:ext cx="7886700" cy="523220"/>
          </a:xfrm>
          <a:prstGeom prst="rect">
            <a:avLst/>
          </a:prstGeom>
        </p:spPr>
        <p:txBody>
          <a:bodyPr wrap="square">
            <a:spAutoFit/>
          </a:bodyPr>
          <a:lstStyle>
            <a:defPPr>
              <a:defRPr lang="en-US"/>
            </a:defPPr>
            <a:lvl1pPr>
              <a:defRPr sz="2800">
                <a:solidFill>
                  <a:schemeClr val="bg1"/>
                </a:solidFill>
                <a:latin typeface="Rockwell" panose="02060603020205020403" pitchFamily="18" charset="0"/>
                <a:ea typeface="Imprint MT Shadow" charset="0"/>
                <a:cs typeface="Imprint MT Shadow" charset="0"/>
              </a:defRPr>
            </a:lvl1pPr>
          </a:lstStyle>
          <a:p>
            <a:pPr algn="ctr"/>
            <a:r>
              <a:rPr lang="en-US" b="1" dirty="0">
                <a:latin typeface="Calibri (Body)"/>
              </a:rPr>
              <a:t>Surface Currents from HF Radar</a:t>
            </a:r>
          </a:p>
        </p:txBody>
      </p:sp>
      <p:pic>
        <p:nvPicPr>
          <p:cNvPr id="14" name="Picture 13">
            <a:extLst>
              <a:ext uri="{FF2B5EF4-FFF2-40B4-BE49-F238E27FC236}">
                <a16:creationId xmlns:a16="http://schemas.microsoft.com/office/drawing/2014/main" id="{1710ED7E-E2EE-EB46-A41B-4112F69695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144" y="647270"/>
            <a:ext cx="7477247" cy="5603129"/>
          </a:xfrm>
          <a:prstGeom prst="rect">
            <a:avLst/>
          </a:prstGeom>
        </p:spPr>
      </p:pic>
      <p:sp>
        <p:nvSpPr>
          <p:cNvPr id="17" name="TextBox 16">
            <a:extLst>
              <a:ext uri="{FF2B5EF4-FFF2-40B4-BE49-F238E27FC236}">
                <a16:creationId xmlns:a16="http://schemas.microsoft.com/office/drawing/2014/main" id="{96873BD1-4A33-DF43-BD6B-3D47A08D1750}"/>
              </a:ext>
            </a:extLst>
          </p:cNvPr>
          <p:cNvSpPr txBox="1"/>
          <p:nvPr/>
        </p:nvSpPr>
        <p:spPr>
          <a:xfrm>
            <a:off x="3978942" y="5240089"/>
            <a:ext cx="861133" cy="369332"/>
          </a:xfrm>
          <a:prstGeom prst="rect">
            <a:avLst/>
          </a:prstGeom>
          <a:noFill/>
        </p:spPr>
        <p:txBody>
          <a:bodyPr wrap="none" rtlCol="0">
            <a:spAutoFit/>
          </a:bodyPr>
          <a:lstStyle/>
          <a:p>
            <a:r>
              <a:rPr lang="en-US" b="1" dirty="0">
                <a:solidFill>
                  <a:srgbClr val="00B0F0"/>
                </a:solidFill>
              </a:rPr>
              <a:t>5 miles</a:t>
            </a:r>
          </a:p>
        </p:txBody>
      </p:sp>
      <p:cxnSp>
        <p:nvCxnSpPr>
          <p:cNvPr id="23" name="Straight Arrow Connector 22">
            <a:extLst>
              <a:ext uri="{FF2B5EF4-FFF2-40B4-BE49-F238E27FC236}">
                <a16:creationId xmlns:a16="http://schemas.microsoft.com/office/drawing/2014/main" id="{466D78B2-5A5A-CF40-A34E-B86DCBA9B089}"/>
              </a:ext>
            </a:extLst>
          </p:cNvPr>
          <p:cNvCxnSpPr/>
          <p:nvPr/>
        </p:nvCxnSpPr>
        <p:spPr>
          <a:xfrm>
            <a:off x="4828855" y="5424755"/>
            <a:ext cx="739738" cy="0"/>
          </a:xfrm>
          <a:prstGeom prst="straightConnector1">
            <a:avLst/>
          </a:prstGeom>
          <a:ln w="3810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31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1490972357_d86649c7e2_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07550" y="712208"/>
            <a:ext cx="1202076" cy="128985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Title 2"/>
          <p:cNvSpPr>
            <a:spLocks noGrp="1"/>
          </p:cNvSpPr>
          <p:nvPr>
            <p:ph type="title"/>
          </p:nvPr>
        </p:nvSpPr>
        <p:spPr>
          <a:xfrm>
            <a:off x="0" y="53254"/>
            <a:ext cx="9144000" cy="480131"/>
          </a:xfrm>
        </p:spPr>
        <p:txBody>
          <a:bodyPr wrap="square">
            <a:spAutoFit/>
          </a:bodyPr>
          <a:lstStyle/>
          <a:p>
            <a:pPr algn="ctr" defTabSz="457200"/>
            <a:r>
              <a:rPr lang="en-US" sz="2800" b="1" dirty="0">
                <a:solidFill>
                  <a:schemeClr val="bg1"/>
                </a:solidFill>
                <a:latin typeface="Calibri (Body)"/>
              </a:rPr>
              <a:t>Application: USCG Search and Rescue</a:t>
            </a:r>
          </a:p>
        </p:txBody>
      </p:sp>
      <p:grpSp>
        <p:nvGrpSpPr>
          <p:cNvPr id="7" name="Group 6">
            <a:extLst>
              <a:ext uri="{FF2B5EF4-FFF2-40B4-BE49-F238E27FC236}">
                <a16:creationId xmlns:a16="http://schemas.microsoft.com/office/drawing/2014/main" id="{F0D899E6-7A7D-BB45-BC22-FD642844784B}"/>
              </a:ext>
            </a:extLst>
          </p:cNvPr>
          <p:cNvGrpSpPr/>
          <p:nvPr/>
        </p:nvGrpSpPr>
        <p:grpSpPr>
          <a:xfrm>
            <a:off x="141287" y="2068324"/>
            <a:ext cx="4295775" cy="3109913"/>
            <a:chOff x="128587" y="2452687"/>
            <a:chExt cx="4295775" cy="3109913"/>
          </a:xfrm>
        </p:grpSpPr>
        <p:pic>
          <p:nvPicPr>
            <p:cNvPr id="1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587" y="2452687"/>
              <a:ext cx="4295775" cy="3109913"/>
            </a:xfrm>
            <a:prstGeom prst="rect">
              <a:avLst/>
            </a:prstGeom>
            <a:noFill/>
            <a:ln w="9525">
              <a:noFill/>
              <a:miter lim="800000"/>
              <a:headEnd/>
              <a:tailEnd/>
            </a:ln>
          </p:spPr>
        </p:pic>
        <p:sp>
          <p:nvSpPr>
            <p:cNvPr id="15" name="Text Box 7"/>
            <p:cNvSpPr txBox="1">
              <a:spLocks noChangeArrowheads="1"/>
            </p:cNvSpPr>
            <p:nvPr/>
          </p:nvSpPr>
          <p:spPr bwMode="auto">
            <a:xfrm>
              <a:off x="2274887" y="4773612"/>
              <a:ext cx="879475" cy="366713"/>
            </a:xfrm>
            <a:prstGeom prst="rect">
              <a:avLst/>
            </a:prstGeom>
            <a:solidFill>
              <a:schemeClr val="bg1">
                <a:alpha val="70000"/>
              </a:schemeClr>
            </a:solidFill>
            <a:ln w="9525">
              <a:noFill/>
              <a:miter lim="800000"/>
              <a:headEnd/>
              <a:tailEnd/>
            </a:ln>
          </p:spPr>
          <p:txBody>
            <a:bodyPr wrap="square">
              <a:prstTxWarp prst="textNoShape">
                <a:avLst/>
              </a:prstTxWarp>
              <a:spAutoFit/>
            </a:bodyPr>
            <a:lstStyle/>
            <a:p>
              <a:pPr eaLnBrk="1" hangingPunct="1">
                <a:spcBef>
                  <a:spcPct val="50000"/>
                </a:spcBef>
              </a:pPr>
              <a:r>
                <a:rPr lang="en-US" sz="1800" b="1" dirty="0">
                  <a:solidFill>
                    <a:srgbClr val="FF3300"/>
                  </a:solidFill>
                  <a:ea typeface="ＭＳ Ｐゴシック" charset="-128"/>
                  <a:cs typeface="ＭＳ Ｐゴシック" charset="-128"/>
                </a:rPr>
                <a:t>232 km</a:t>
              </a:r>
            </a:p>
          </p:txBody>
        </p:sp>
        <p:sp>
          <p:nvSpPr>
            <p:cNvPr id="16" name="Line 8"/>
            <p:cNvSpPr>
              <a:spLocks noChangeShapeType="1"/>
            </p:cNvSpPr>
            <p:nvPr/>
          </p:nvSpPr>
          <p:spPr bwMode="auto">
            <a:xfrm>
              <a:off x="3154362" y="4970462"/>
              <a:ext cx="1006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17" name="Line 9"/>
            <p:cNvSpPr>
              <a:spLocks noChangeShapeType="1"/>
            </p:cNvSpPr>
            <p:nvPr/>
          </p:nvSpPr>
          <p:spPr bwMode="auto">
            <a:xfrm flipH="1">
              <a:off x="1725612" y="4967287"/>
              <a:ext cx="625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18" name="Text Box 10"/>
            <p:cNvSpPr txBox="1">
              <a:spLocks noChangeArrowheads="1"/>
            </p:cNvSpPr>
            <p:nvPr/>
          </p:nvSpPr>
          <p:spPr bwMode="auto">
            <a:xfrm>
              <a:off x="1062038" y="3862387"/>
              <a:ext cx="1002854" cy="366713"/>
            </a:xfrm>
            <a:prstGeom prst="rect">
              <a:avLst/>
            </a:prstGeom>
            <a:solidFill>
              <a:schemeClr val="bg1">
                <a:alpha val="70000"/>
              </a:schemeClr>
            </a:solidFill>
            <a:ln w="9525">
              <a:noFill/>
              <a:miter lim="800000"/>
              <a:headEnd/>
              <a:tailEnd/>
            </a:ln>
          </p:spPr>
          <p:txBody>
            <a:bodyPr wrap="square">
              <a:prstTxWarp prst="textNoShape">
                <a:avLst/>
              </a:prstTxWarp>
              <a:spAutoFit/>
            </a:bodyPr>
            <a:lstStyle>
              <a:defPPr>
                <a:defRPr lang="en-US"/>
              </a:defPPr>
              <a:lvl1pPr>
                <a:spcBef>
                  <a:spcPct val="50000"/>
                </a:spcBef>
                <a:defRPr b="1">
                  <a:solidFill>
                    <a:srgbClr val="0000FF"/>
                  </a:solidFill>
                  <a:ea typeface="ＭＳ Ｐゴシック" charset="-128"/>
                  <a:cs typeface="ＭＳ Ｐゴシック" charset="-128"/>
                </a:defRPr>
              </a:lvl1pPr>
            </a:lstStyle>
            <a:p>
              <a:r>
                <a:rPr lang="en-US" dirty="0">
                  <a:solidFill>
                    <a:srgbClr val="FF0000"/>
                  </a:solidFill>
                </a:rPr>
                <a:t>154 km</a:t>
              </a:r>
            </a:p>
          </p:txBody>
        </p:sp>
        <p:sp>
          <p:nvSpPr>
            <p:cNvPr id="19" name="Line 11"/>
            <p:cNvSpPr>
              <a:spLocks noChangeShapeType="1"/>
            </p:cNvSpPr>
            <p:nvPr/>
          </p:nvSpPr>
          <p:spPr bwMode="auto">
            <a:xfrm>
              <a:off x="1520825" y="4178300"/>
              <a:ext cx="0" cy="53498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0" name="Line 12"/>
            <p:cNvSpPr>
              <a:spLocks noChangeShapeType="1"/>
            </p:cNvSpPr>
            <p:nvPr/>
          </p:nvSpPr>
          <p:spPr bwMode="auto">
            <a:xfrm flipH="1" flipV="1">
              <a:off x="1524000" y="3143250"/>
              <a:ext cx="3175" cy="71913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grpSp>
      <p:sp>
        <p:nvSpPr>
          <p:cNvPr id="3" name="TextBox 2"/>
          <p:cNvSpPr txBox="1"/>
          <p:nvPr/>
        </p:nvSpPr>
        <p:spPr>
          <a:xfrm>
            <a:off x="2077591" y="686840"/>
            <a:ext cx="5534915" cy="1200329"/>
          </a:xfrm>
          <a:prstGeom prst="rect">
            <a:avLst/>
          </a:prstGeom>
          <a:noFill/>
        </p:spPr>
        <p:txBody>
          <a:bodyPr wrap="square" rtlCol="0">
            <a:spAutoFit/>
          </a:bodyPr>
          <a:lstStyle/>
          <a:p>
            <a:r>
              <a:rPr lang="en-US" dirty="0"/>
              <a:t>Results of a 1-year blind validation study - </a:t>
            </a:r>
          </a:p>
          <a:p>
            <a:r>
              <a:rPr lang="en-US" dirty="0"/>
              <a:t>For every real drifter deployed at sea:</a:t>
            </a:r>
          </a:p>
          <a:p>
            <a:pPr marL="342900" indent="-342900">
              <a:buFont typeface="Arial"/>
              <a:buChar char="•"/>
            </a:pPr>
            <a:r>
              <a:rPr lang="en-US" dirty="0"/>
              <a:t>5000 Virtual Drifters Deployed in SAROPS</a:t>
            </a:r>
          </a:p>
          <a:p>
            <a:pPr marL="342900" indent="-342900">
              <a:buFont typeface="Arial"/>
              <a:buChar char="•"/>
            </a:pPr>
            <a:r>
              <a:rPr lang="en-US" dirty="0"/>
              <a:t>Search Areas compared to real drifters every 12 hours</a:t>
            </a:r>
          </a:p>
        </p:txBody>
      </p:sp>
      <p:sp>
        <p:nvSpPr>
          <p:cNvPr id="4" name="TextBox 3"/>
          <p:cNvSpPr txBox="1"/>
          <p:nvPr/>
        </p:nvSpPr>
        <p:spPr>
          <a:xfrm>
            <a:off x="382006" y="5218538"/>
            <a:ext cx="3744487" cy="830997"/>
          </a:xfrm>
          <a:prstGeom prst="rect">
            <a:avLst/>
          </a:prstGeom>
          <a:noFill/>
        </p:spPr>
        <p:txBody>
          <a:bodyPr wrap="none" rtlCol="0">
            <a:spAutoFit/>
          </a:bodyPr>
          <a:lstStyle/>
          <a:p>
            <a:pPr algn="ctr"/>
            <a:r>
              <a:rPr lang="en-US" sz="2400" dirty="0">
                <a:solidFill>
                  <a:srgbClr val="FF0000"/>
                </a:solidFill>
              </a:rPr>
              <a:t>HYCOM 96 hour Search Area</a:t>
            </a:r>
          </a:p>
          <a:p>
            <a:pPr algn="ctr"/>
            <a:r>
              <a:rPr lang="en-US" sz="2400" dirty="0">
                <a:solidFill>
                  <a:srgbClr val="FF0000"/>
                </a:solidFill>
                <a:ea typeface="ＭＳ Ｐゴシック" charset="-128"/>
                <a:cs typeface="ＭＳ Ｐゴシック" charset="-128"/>
              </a:rPr>
              <a:t>36,000 km</a:t>
            </a:r>
            <a:r>
              <a:rPr lang="en-US" sz="2400" baseline="30000" dirty="0">
                <a:solidFill>
                  <a:srgbClr val="FF0000"/>
                </a:solidFill>
                <a:ea typeface="ＭＳ Ｐゴシック" charset="-128"/>
                <a:cs typeface="ＭＳ Ｐゴシック" charset="-128"/>
              </a:rPr>
              <a:t>2</a:t>
            </a:r>
            <a:endParaRPr lang="en-US" sz="2400" dirty="0">
              <a:solidFill>
                <a:srgbClr val="FF0000"/>
              </a:solidFill>
            </a:endParaRPr>
          </a:p>
        </p:txBody>
      </p:sp>
      <p:grpSp>
        <p:nvGrpSpPr>
          <p:cNvPr id="8" name="Group 7">
            <a:extLst>
              <a:ext uri="{FF2B5EF4-FFF2-40B4-BE49-F238E27FC236}">
                <a16:creationId xmlns:a16="http://schemas.microsoft.com/office/drawing/2014/main" id="{F6CB3358-694D-9A4B-891F-77D28855E5F2}"/>
              </a:ext>
            </a:extLst>
          </p:cNvPr>
          <p:cNvGrpSpPr/>
          <p:nvPr/>
        </p:nvGrpSpPr>
        <p:grpSpPr>
          <a:xfrm>
            <a:off x="4713851" y="2108625"/>
            <a:ext cx="4295775" cy="3109913"/>
            <a:chOff x="4713851" y="2108625"/>
            <a:chExt cx="4295775" cy="3109913"/>
          </a:xfrm>
        </p:grpSpPr>
        <p:pic>
          <p:nvPicPr>
            <p:cNvPr id="14"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3851" y="2108625"/>
              <a:ext cx="4295775" cy="3109913"/>
            </a:xfrm>
            <a:prstGeom prst="rect">
              <a:avLst/>
            </a:prstGeom>
            <a:noFill/>
            <a:ln w="9525">
              <a:noFill/>
              <a:miter lim="800000"/>
              <a:headEnd/>
              <a:tailEnd/>
            </a:ln>
          </p:spPr>
        </p:pic>
        <p:sp>
          <p:nvSpPr>
            <p:cNvPr id="21" name="Text Box 13"/>
            <p:cNvSpPr txBox="1">
              <a:spLocks noChangeArrowheads="1"/>
            </p:cNvSpPr>
            <p:nvPr/>
          </p:nvSpPr>
          <p:spPr bwMode="auto">
            <a:xfrm>
              <a:off x="6428351" y="4489875"/>
              <a:ext cx="893937" cy="366713"/>
            </a:xfrm>
            <a:prstGeom prst="rect">
              <a:avLst/>
            </a:prstGeom>
            <a:solidFill>
              <a:schemeClr val="bg1">
                <a:alpha val="70000"/>
              </a:schemeClr>
            </a:solidFill>
            <a:ln w="9525">
              <a:noFill/>
              <a:miter lim="800000"/>
              <a:headEnd/>
              <a:tailEnd/>
            </a:ln>
          </p:spPr>
          <p:txBody>
            <a:bodyPr wrap="square">
              <a:prstTxWarp prst="textNoShape">
                <a:avLst/>
              </a:prstTxWarp>
              <a:spAutoFit/>
            </a:bodyPr>
            <a:lstStyle/>
            <a:p>
              <a:pPr eaLnBrk="1" hangingPunct="1">
                <a:spcBef>
                  <a:spcPct val="50000"/>
                </a:spcBef>
              </a:pPr>
              <a:r>
                <a:rPr lang="en-US" sz="1800" b="1" dirty="0">
                  <a:solidFill>
                    <a:srgbClr val="0000FF"/>
                  </a:solidFill>
                  <a:ea typeface="ＭＳ Ｐゴシック" charset="-128"/>
                  <a:cs typeface="ＭＳ Ｐゴシック" charset="-128"/>
                </a:rPr>
                <a:t>123 km</a:t>
              </a:r>
            </a:p>
          </p:txBody>
        </p:sp>
        <p:sp>
          <p:nvSpPr>
            <p:cNvPr id="22" name="Line 14"/>
            <p:cNvSpPr>
              <a:spLocks noChangeShapeType="1"/>
            </p:cNvSpPr>
            <p:nvPr/>
          </p:nvSpPr>
          <p:spPr bwMode="auto">
            <a:xfrm>
              <a:off x="7199876" y="4696250"/>
              <a:ext cx="261937" cy="0"/>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3" name="Line 15"/>
            <p:cNvSpPr>
              <a:spLocks noChangeShapeType="1"/>
            </p:cNvSpPr>
            <p:nvPr/>
          </p:nvSpPr>
          <p:spPr bwMode="auto">
            <a:xfrm flipH="1" flipV="1">
              <a:off x="6155301" y="4705775"/>
              <a:ext cx="252412" cy="317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4" name="Text Box 16"/>
            <p:cNvSpPr txBox="1">
              <a:spLocks noChangeArrowheads="1"/>
            </p:cNvSpPr>
            <p:nvPr/>
          </p:nvSpPr>
          <p:spPr bwMode="auto">
            <a:xfrm>
              <a:off x="5544114" y="3680250"/>
              <a:ext cx="884238" cy="366713"/>
            </a:xfrm>
            <a:prstGeom prst="rect">
              <a:avLst/>
            </a:prstGeom>
            <a:solidFill>
              <a:schemeClr val="bg1">
                <a:alpha val="70000"/>
              </a:schemeClr>
            </a:solidFill>
            <a:ln w="9525">
              <a:noFill/>
              <a:miter lim="800000"/>
              <a:headEnd/>
              <a:tailEnd/>
            </a:ln>
          </p:spPr>
          <p:txBody>
            <a:bodyPr wrap="square">
              <a:prstTxWarp prst="textNoShape">
                <a:avLst/>
              </a:prstTxWarp>
              <a:spAutoFit/>
            </a:bodyPr>
            <a:lstStyle/>
            <a:p>
              <a:pPr eaLnBrk="1" hangingPunct="1">
                <a:spcBef>
                  <a:spcPct val="50000"/>
                </a:spcBef>
              </a:pPr>
              <a:r>
                <a:rPr lang="en-US" sz="1800" b="1" dirty="0">
                  <a:solidFill>
                    <a:srgbClr val="0000FF"/>
                  </a:solidFill>
                  <a:ea typeface="ＭＳ Ｐゴシック" charset="-128"/>
                  <a:cs typeface="ＭＳ Ｐゴシック" charset="-128"/>
                </a:rPr>
                <a:t>100 km</a:t>
              </a:r>
            </a:p>
          </p:txBody>
        </p:sp>
        <p:sp>
          <p:nvSpPr>
            <p:cNvPr id="25" name="Line 17"/>
            <p:cNvSpPr>
              <a:spLocks noChangeShapeType="1"/>
            </p:cNvSpPr>
            <p:nvPr/>
          </p:nvSpPr>
          <p:spPr bwMode="auto">
            <a:xfrm>
              <a:off x="6091801" y="3996163"/>
              <a:ext cx="0" cy="42862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26" name="Line 18"/>
            <p:cNvSpPr>
              <a:spLocks noChangeShapeType="1"/>
            </p:cNvSpPr>
            <p:nvPr/>
          </p:nvSpPr>
          <p:spPr bwMode="auto">
            <a:xfrm flipH="1" flipV="1">
              <a:off x="6094976" y="3416725"/>
              <a:ext cx="3175" cy="263525"/>
            </a:xfrm>
            <a:prstGeom prst="line">
              <a:avLst/>
            </a:prstGeom>
            <a:noFill/>
            <a:ln w="57150">
              <a:solidFill>
                <a:srgbClr val="0000FF"/>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grpSp>
      <p:sp>
        <p:nvSpPr>
          <p:cNvPr id="30" name="TextBox 29"/>
          <p:cNvSpPr txBox="1"/>
          <p:nvPr/>
        </p:nvSpPr>
        <p:spPr>
          <a:xfrm>
            <a:off x="4826933" y="5189963"/>
            <a:ext cx="3917547" cy="830997"/>
          </a:xfrm>
          <a:prstGeom prst="rect">
            <a:avLst/>
          </a:prstGeom>
          <a:noFill/>
        </p:spPr>
        <p:txBody>
          <a:bodyPr wrap="none" rtlCol="0">
            <a:spAutoFit/>
          </a:bodyPr>
          <a:lstStyle>
            <a:defPPr>
              <a:defRPr lang="en-US"/>
            </a:defPPr>
            <a:lvl1pPr algn="ctr">
              <a:defRPr sz="2800"/>
            </a:lvl1pPr>
          </a:lstStyle>
          <a:p>
            <a:r>
              <a:rPr lang="en-US" sz="2400" dirty="0">
                <a:solidFill>
                  <a:srgbClr val="0E00FF"/>
                </a:solidFill>
              </a:rPr>
              <a:t>HF Radar 96 hour Search Area</a:t>
            </a:r>
          </a:p>
          <a:p>
            <a:r>
              <a:rPr lang="en-US" sz="2400" dirty="0">
                <a:solidFill>
                  <a:srgbClr val="0E00FF"/>
                </a:solidFill>
              </a:rPr>
              <a:t>12,000 km</a:t>
            </a:r>
            <a:r>
              <a:rPr lang="en-US" sz="2400" baseline="30000" dirty="0">
                <a:solidFill>
                  <a:srgbClr val="0E00FF"/>
                </a:solidFill>
              </a:rPr>
              <a:t>2</a:t>
            </a:r>
          </a:p>
        </p:txBody>
      </p:sp>
      <p:pic>
        <p:nvPicPr>
          <p:cNvPr id="6" name="Picture 5">
            <a:extLst>
              <a:ext uri="{FF2B5EF4-FFF2-40B4-BE49-F238E27FC236}">
                <a16:creationId xmlns:a16="http://schemas.microsoft.com/office/drawing/2014/main" id="{3E152003-221A-2946-BF23-17ED6E06C1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01" y="734824"/>
            <a:ext cx="1238264" cy="1227590"/>
          </a:xfrm>
          <a:prstGeom prst="rect">
            <a:avLst/>
          </a:prstGeom>
        </p:spPr>
      </p:pic>
    </p:spTree>
    <p:extLst>
      <p:ext uri="{BB962C8B-B14F-4D97-AF65-F5344CB8AC3E}">
        <p14:creationId xmlns:p14="http://schemas.microsoft.com/office/powerpoint/2010/main" val="87129430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C183-8D9B-4D41-A47E-CCB0C2D8400A}"/>
              </a:ext>
            </a:extLst>
          </p:cNvPr>
          <p:cNvSpPr>
            <a:spLocks noGrp="1"/>
          </p:cNvSpPr>
          <p:nvPr>
            <p:ph type="title"/>
          </p:nvPr>
        </p:nvSpPr>
        <p:spPr>
          <a:xfrm>
            <a:off x="700569" y="79432"/>
            <a:ext cx="7886700" cy="480131"/>
          </a:xfrm>
        </p:spPr>
        <p:txBody>
          <a:bodyPr vert="horz" wrap="square" lIns="91440" tIns="45720" rIns="91440" bIns="45720" rtlCol="0" anchor="ctr">
            <a:spAutoFit/>
          </a:bodyPr>
          <a:lstStyle/>
          <a:p>
            <a:pPr algn="ctr" defTabSz="457200"/>
            <a:r>
              <a:rPr lang="en-US" sz="2800" b="1" dirty="0">
                <a:solidFill>
                  <a:schemeClr val="bg1"/>
                </a:solidFill>
                <a:latin typeface="Calibri (Body)"/>
              </a:rPr>
              <a:t>National Use of HFR Data and Predictions</a:t>
            </a:r>
          </a:p>
        </p:txBody>
      </p:sp>
      <p:pic>
        <p:nvPicPr>
          <p:cNvPr id="8" name="Picture 7">
            <a:extLst>
              <a:ext uri="{FF2B5EF4-FFF2-40B4-BE49-F238E27FC236}">
                <a16:creationId xmlns:a16="http://schemas.microsoft.com/office/drawing/2014/main" id="{2F0CD23C-FF06-AF41-8F41-79EE954D71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0773" y="833943"/>
            <a:ext cx="5882410" cy="4701857"/>
          </a:xfrm>
          <a:prstGeom prst="rect">
            <a:avLst/>
          </a:prstGeom>
        </p:spPr>
      </p:pic>
      <p:sp>
        <p:nvSpPr>
          <p:cNvPr id="9" name="TextBox 8">
            <a:extLst>
              <a:ext uri="{FF2B5EF4-FFF2-40B4-BE49-F238E27FC236}">
                <a16:creationId xmlns:a16="http://schemas.microsoft.com/office/drawing/2014/main" id="{9B96E3C8-63C6-094D-8733-0B249670CCB9}"/>
              </a:ext>
            </a:extLst>
          </p:cNvPr>
          <p:cNvSpPr txBox="1"/>
          <p:nvPr/>
        </p:nvSpPr>
        <p:spPr>
          <a:xfrm>
            <a:off x="237837" y="1839191"/>
            <a:ext cx="1901537" cy="1200329"/>
          </a:xfrm>
          <a:prstGeom prst="rect">
            <a:avLst/>
          </a:prstGeom>
          <a:noFill/>
          <a:ln>
            <a:solidFill>
              <a:schemeClr val="accent3"/>
            </a:solidFill>
          </a:ln>
        </p:spPr>
        <p:txBody>
          <a:bodyPr wrap="square" rtlCol="0">
            <a:spAutoFit/>
          </a:bodyPr>
          <a:lstStyle/>
          <a:p>
            <a:pPr algn="ctr"/>
            <a:r>
              <a:rPr lang="en-US" dirty="0"/>
              <a:t>MARACOOS surface currents operational with USCG May 4, 2009</a:t>
            </a:r>
          </a:p>
        </p:txBody>
      </p:sp>
      <p:sp>
        <p:nvSpPr>
          <p:cNvPr id="10" name="TextBox 9">
            <a:extLst>
              <a:ext uri="{FF2B5EF4-FFF2-40B4-BE49-F238E27FC236}">
                <a16:creationId xmlns:a16="http://schemas.microsoft.com/office/drawing/2014/main" id="{0F0359F0-6478-D348-8080-07C792B6D3DD}"/>
              </a:ext>
            </a:extLst>
          </p:cNvPr>
          <p:cNvSpPr txBox="1"/>
          <p:nvPr/>
        </p:nvSpPr>
        <p:spPr>
          <a:xfrm>
            <a:off x="144173" y="4844947"/>
            <a:ext cx="2088863" cy="1200329"/>
          </a:xfrm>
          <a:prstGeom prst="rect">
            <a:avLst/>
          </a:prstGeom>
          <a:noFill/>
          <a:ln>
            <a:solidFill>
              <a:schemeClr val="accent3"/>
            </a:solidFill>
          </a:ln>
        </p:spPr>
        <p:txBody>
          <a:bodyPr wrap="square" rtlCol="0">
            <a:spAutoFit/>
          </a:bodyPr>
          <a:lstStyle/>
          <a:p>
            <a:pPr algn="ctr"/>
            <a:r>
              <a:rPr lang="en-US" dirty="0"/>
              <a:t>US IOOS surface currents operational with USCG March 2011</a:t>
            </a:r>
          </a:p>
        </p:txBody>
      </p:sp>
      <p:cxnSp>
        <p:nvCxnSpPr>
          <p:cNvPr id="12" name="Straight Arrow Connector 11">
            <a:extLst>
              <a:ext uri="{FF2B5EF4-FFF2-40B4-BE49-F238E27FC236}">
                <a16:creationId xmlns:a16="http://schemas.microsoft.com/office/drawing/2014/main" id="{32F83296-6F64-FA4C-92B7-F13B1E667274}"/>
              </a:ext>
            </a:extLst>
          </p:cNvPr>
          <p:cNvCxnSpPr>
            <a:cxnSpLocks/>
            <a:stCxn id="9" idx="2"/>
          </p:cNvCxnSpPr>
          <p:nvPr/>
        </p:nvCxnSpPr>
        <p:spPr>
          <a:xfrm>
            <a:off x="1188606" y="3039520"/>
            <a:ext cx="1627330" cy="1625998"/>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A41991-A693-6643-B029-D7C7387A18FD}"/>
              </a:ext>
            </a:extLst>
          </p:cNvPr>
          <p:cNvCxnSpPr>
            <a:cxnSpLocks/>
            <a:stCxn id="10" idx="3"/>
          </p:cNvCxnSpPr>
          <p:nvPr/>
        </p:nvCxnSpPr>
        <p:spPr>
          <a:xfrm flipV="1">
            <a:off x="2233036" y="4665518"/>
            <a:ext cx="1549255" cy="77959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C3F899-5C9C-5348-A34B-FE568500FABD}"/>
              </a:ext>
            </a:extLst>
          </p:cNvPr>
          <p:cNvSpPr txBox="1"/>
          <p:nvPr/>
        </p:nvSpPr>
        <p:spPr>
          <a:xfrm>
            <a:off x="6128183" y="5467373"/>
            <a:ext cx="2620962" cy="646331"/>
          </a:xfrm>
          <a:prstGeom prst="rect">
            <a:avLst/>
          </a:prstGeom>
          <a:noFill/>
          <a:ln>
            <a:solidFill>
              <a:schemeClr val="accent3"/>
            </a:solidFill>
          </a:ln>
        </p:spPr>
        <p:txBody>
          <a:bodyPr wrap="square" rtlCol="0">
            <a:spAutoFit/>
          </a:bodyPr>
          <a:lstStyle/>
          <a:p>
            <a:pPr algn="ctr"/>
            <a:r>
              <a:rPr lang="en-US" dirty="0"/>
              <a:t>MARACOOS engagement events with USCG</a:t>
            </a:r>
          </a:p>
        </p:txBody>
      </p:sp>
      <p:cxnSp>
        <p:nvCxnSpPr>
          <p:cNvPr id="19" name="Straight Arrow Connector 18">
            <a:extLst>
              <a:ext uri="{FF2B5EF4-FFF2-40B4-BE49-F238E27FC236}">
                <a16:creationId xmlns:a16="http://schemas.microsoft.com/office/drawing/2014/main" id="{971F3C1A-360A-934A-9D08-10DDA284A952}"/>
              </a:ext>
            </a:extLst>
          </p:cNvPr>
          <p:cNvCxnSpPr>
            <a:cxnSpLocks/>
            <a:stCxn id="18" idx="0"/>
          </p:cNvCxnSpPr>
          <p:nvPr/>
        </p:nvCxnSpPr>
        <p:spPr>
          <a:xfrm flipH="1" flipV="1">
            <a:off x="6494318" y="4759036"/>
            <a:ext cx="944346" cy="70833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71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D59A5C-ABBE-A646-8815-4ABD7A39E9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320" y="1005840"/>
            <a:ext cx="4389120" cy="4526280"/>
          </a:xfrm>
          <a:prstGeom prst="rect">
            <a:avLst/>
          </a:prstGeom>
        </p:spPr>
      </p:pic>
      <p:pic>
        <p:nvPicPr>
          <p:cNvPr id="2" name="Picture 1">
            <a:extLst>
              <a:ext uri="{FF2B5EF4-FFF2-40B4-BE49-F238E27FC236}">
                <a16:creationId xmlns:a16="http://schemas.microsoft.com/office/drawing/2014/main" id="{A781A054-9EEC-7540-A60E-46EF24A349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8934" r="-221" b="9555"/>
          <a:stretch/>
        </p:blipFill>
        <p:spPr>
          <a:xfrm>
            <a:off x="0" y="612648"/>
            <a:ext cx="9144000" cy="5577840"/>
          </a:xfrm>
          <a:prstGeom prst="rect">
            <a:avLst/>
          </a:prstGeom>
        </p:spPr>
      </p:pic>
      <p:pic>
        <p:nvPicPr>
          <p:cNvPr id="5" name="Picture 4">
            <a:extLst>
              <a:ext uri="{FF2B5EF4-FFF2-40B4-BE49-F238E27FC236}">
                <a16:creationId xmlns:a16="http://schemas.microsoft.com/office/drawing/2014/main" id="{81773551-97B2-834C-95AB-5720A47FD0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0056" y="758952"/>
            <a:ext cx="3666744" cy="5330952"/>
          </a:xfrm>
          <a:prstGeom prst="rect">
            <a:avLst/>
          </a:prstGeom>
        </p:spPr>
      </p:pic>
      <p:sp>
        <p:nvSpPr>
          <p:cNvPr id="6" name="TextBox 5">
            <a:extLst>
              <a:ext uri="{FF2B5EF4-FFF2-40B4-BE49-F238E27FC236}">
                <a16:creationId xmlns:a16="http://schemas.microsoft.com/office/drawing/2014/main" id="{B36EEC8D-E07C-924B-9E46-51389D14E61A}"/>
              </a:ext>
            </a:extLst>
          </p:cNvPr>
          <p:cNvSpPr txBox="1"/>
          <p:nvPr/>
        </p:nvSpPr>
        <p:spPr>
          <a:xfrm>
            <a:off x="1107770" y="577334"/>
            <a:ext cx="2722220" cy="369332"/>
          </a:xfrm>
          <a:prstGeom prst="rect">
            <a:avLst/>
          </a:prstGeom>
          <a:noFill/>
        </p:spPr>
        <p:txBody>
          <a:bodyPr wrap="none" rtlCol="0">
            <a:spAutoFit/>
          </a:bodyPr>
          <a:lstStyle/>
          <a:p>
            <a:r>
              <a:rPr lang="en-US" dirty="0"/>
              <a:t>GFS 11/16/2018 03:00 UTC</a:t>
            </a:r>
          </a:p>
        </p:txBody>
      </p:sp>
      <p:sp>
        <p:nvSpPr>
          <p:cNvPr id="7" name="TextBox 6">
            <a:extLst>
              <a:ext uri="{FF2B5EF4-FFF2-40B4-BE49-F238E27FC236}">
                <a16:creationId xmlns:a16="http://schemas.microsoft.com/office/drawing/2014/main" id="{BD93E889-F740-0E43-8FAD-CCB6551834CE}"/>
              </a:ext>
            </a:extLst>
          </p:cNvPr>
          <p:cNvSpPr txBox="1"/>
          <p:nvPr/>
        </p:nvSpPr>
        <p:spPr>
          <a:xfrm>
            <a:off x="5681563" y="577334"/>
            <a:ext cx="2743123" cy="369332"/>
          </a:xfrm>
          <a:prstGeom prst="rect">
            <a:avLst/>
          </a:prstGeom>
          <a:noFill/>
        </p:spPr>
        <p:txBody>
          <a:bodyPr wrap="none" rtlCol="0">
            <a:spAutoFit/>
          </a:bodyPr>
          <a:lstStyle/>
          <a:p>
            <a:r>
              <a:rPr lang="en-US" dirty="0"/>
              <a:t>HFR 11/16/2018 03:00 UTC</a:t>
            </a:r>
          </a:p>
        </p:txBody>
      </p:sp>
      <p:sp>
        <p:nvSpPr>
          <p:cNvPr id="8" name="TextBox 7">
            <a:extLst>
              <a:ext uri="{FF2B5EF4-FFF2-40B4-BE49-F238E27FC236}">
                <a16:creationId xmlns:a16="http://schemas.microsoft.com/office/drawing/2014/main" id="{396A4D1E-8F80-A34B-939B-49EBCC3C2877}"/>
              </a:ext>
            </a:extLst>
          </p:cNvPr>
          <p:cNvSpPr txBox="1"/>
          <p:nvPr/>
        </p:nvSpPr>
        <p:spPr>
          <a:xfrm>
            <a:off x="6099716" y="3195119"/>
            <a:ext cx="380232" cy="646331"/>
          </a:xfrm>
          <a:prstGeom prst="rect">
            <a:avLst/>
          </a:prstGeom>
          <a:noFill/>
        </p:spPr>
        <p:txBody>
          <a:bodyPr wrap="none" rtlCol="0">
            <a:spAutoFit/>
          </a:bodyPr>
          <a:lstStyle/>
          <a:p>
            <a:r>
              <a:rPr lang="en-US" sz="3600" b="1" dirty="0">
                <a:solidFill>
                  <a:srgbClr val="FF0000"/>
                </a:solidFill>
              </a:rPr>
              <a:t>L</a:t>
            </a:r>
          </a:p>
        </p:txBody>
      </p:sp>
      <p:sp>
        <p:nvSpPr>
          <p:cNvPr id="9" name="TextBox 8">
            <a:extLst>
              <a:ext uri="{FF2B5EF4-FFF2-40B4-BE49-F238E27FC236}">
                <a16:creationId xmlns:a16="http://schemas.microsoft.com/office/drawing/2014/main" id="{BF09593D-B99C-8D4B-ABDE-43CA10FB5F08}"/>
              </a:ext>
            </a:extLst>
          </p:cNvPr>
          <p:cNvSpPr txBox="1"/>
          <p:nvPr/>
        </p:nvSpPr>
        <p:spPr>
          <a:xfrm>
            <a:off x="1379034" y="2778097"/>
            <a:ext cx="380232" cy="646331"/>
          </a:xfrm>
          <a:prstGeom prst="rect">
            <a:avLst/>
          </a:prstGeom>
          <a:noFill/>
        </p:spPr>
        <p:txBody>
          <a:bodyPr wrap="none" rtlCol="0">
            <a:spAutoFit/>
          </a:bodyPr>
          <a:lstStyle/>
          <a:p>
            <a:r>
              <a:rPr lang="en-US" sz="3600" b="1" dirty="0">
                <a:solidFill>
                  <a:srgbClr val="FF0000"/>
                </a:solidFill>
              </a:rPr>
              <a:t>L</a:t>
            </a:r>
          </a:p>
        </p:txBody>
      </p:sp>
      <p:sp>
        <p:nvSpPr>
          <p:cNvPr id="11" name="Rectangle 10"/>
          <p:cNvSpPr/>
          <p:nvPr/>
        </p:nvSpPr>
        <p:spPr>
          <a:xfrm>
            <a:off x="27432" y="13689"/>
            <a:ext cx="9116567" cy="523220"/>
          </a:xfrm>
          <a:prstGeom prst="rect">
            <a:avLst/>
          </a:prstGeom>
        </p:spPr>
        <p:txBody>
          <a:bodyPr wrap="square">
            <a:spAutoFit/>
          </a:bodyPr>
          <a:lstStyle/>
          <a:p>
            <a:pPr algn="ctr"/>
            <a:r>
              <a:rPr lang="en-US" sz="2800" b="1" dirty="0">
                <a:solidFill>
                  <a:schemeClr val="bg1"/>
                </a:solidFill>
                <a:latin typeface="Calibri (Body)"/>
                <a:ea typeface="Imprint MT Shadow" charset="0"/>
                <a:cs typeface="Imprint MT Shadow" charset="0"/>
              </a:rPr>
              <a:t>HFR Highlights: Winter Storm Avery – 11-15-18</a:t>
            </a:r>
          </a:p>
        </p:txBody>
      </p:sp>
      <p:pic>
        <p:nvPicPr>
          <p:cNvPr id="14" name="Picture 13">
            <a:extLst>
              <a:ext uri="{FF2B5EF4-FFF2-40B4-BE49-F238E27FC236}">
                <a16:creationId xmlns:a16="http://schemas.microsoft.com/office/drawing/2014/main" id="{DF12EFEB-B631-2045-A713-F8DA44564B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59267" y="3841450"/>
            <a:ext cx="2904174" cy="2248454"/>
          </a:xfrm>
          <a:prstGeom prst="rect">
            <a:avLst/>
          </a:prstGeom>
          <a:ln>
            <a:solidFill>
              <a:schemeClr val="tx1"/>
            </a:solidFill>
          </a:ln>
        </p:spPr>
      </p:pic>
    </p:spTree>
    <p:extLst>
      <p:ext uri="{BB962C8B-B14F-4D97-AF65-F5344CB8AC3E}">
        <p14:creationId xmlns:p14="http://schemas.microsoft.com/office/powerpoint/2010/main" val="12585108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671</Words>
  <Application>Microsoft Macintosh PowerPoint</Application>
  <PresentationFormat>On-screen Show (4:3)</PresentationFormat>
  <Paragraphs>121</Paragraphs>
  <Slides>11</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ＭＳ Ｐゴシック</vt:lpstr>
      <vt:lpstr>ＭＳ Ｐゴシック</vt:lpstr>
      <vt:lpstr>American Typewriter</vt:lpstr>
      <vt:lpstr>Arial</vt:lpstr>
      <vt:lpstr>Bangla MN</vt:lpstr>
      <vt:lpstr>Calibri</vt:lpstr>
      <vt:lpstr>Calibri (Body)</vt:lpstr>
      <vt:lpstr>Calibri (Body)12</vt:lpstr>
      <vt:lpstr>Calibri Light</vt:lpstr>
      <vt:lpstr>Imprint MT Shadow</vt:lpstr>
      <vt:lpstr>Myriad Pro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Application: USCG Search and Rescue</vt:lpstr>
      <vt:lpstr>National Use of HFR Data and Predictions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Ford, Mary</dc:creator>
  <cp:lastModifiedBy>Hugh Roarty</cp:lastModifiedBy>
  <cp:revision>4</cp:revision>
  <dcterms:created xsi:type="dcterms:W3CDTF">2020-04-23T13:13:18Z</dcterms:created>
  <dcterms:modified xsi:type="dcterms:W3CDTF">2020-04-23T22:26:03Z</dcterms:modified>
</cp:coreProperties>
</file>